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52"/>
  </p:notes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52BBFC9-23EC-4854-8FBA-20C5BB2C85C5}">
          <p14:sldIdLst>
            <p14:sldId id="256"/>
            <p14:sldId id="257"/>
            <p14:sldId id="258"/>
            <p14:sldId id="259"/>
            <p14:sldId id="261"/>
            <p14:sldId id="262"/>
          </p14:sldIdLst>
        </p14:section>
        <p14:section name="Untitled Section" id="{BCC88751-A59C-4A5E-B952-9708FB047868}">
          <p14:sldIdLst>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 id="303"/>
            <p14:sldId id="304"/>
            <p14:sldId id="305"/>
            <p14:sldId id="30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627B4C-EA43-43F8-B7E0-3E11C080147F}" type="datetimeFigureOut">
              <a:rPr lang="en-IN" smtClean="0"/>
              <a:t>27-05-2023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588E1A-2340-49AD-9A55-BA0C45BF7952}" type="slidenum">
              <a:rPr lang="en-IN" smtClean="0"/>
              <a:t>‹#›</a:t>
            </a:fld>
            <a:endParaRPr lang="en-IN"/>
          </a:p>
        </p:txBody>
      </p:sp>
    </p:spTree>
    <p:extLst>
      <p:ext uri="{BB962C8B-B14F-4D97-AF65-F5344CB8AC3E}">
        <p14:creationId xmlns:p14="http://schemas.microsoft.com/office/powerpoint/2010/main" val="4060138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32219245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56638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1273637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26780012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6994649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7173935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42814189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2734945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3155901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49015A4-8A34-4077-A202-90A0D40535AD}" type="datetimeFigureOut">
              <a:rPr lang="en-IN" smtClean="0"/>
              <a:t>27-05-2023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2626474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49015A4-8A34-4077-A202-90A0D40535AD}" type="datetimeFigureOut">
              <a:rPr lang="en-IN" smtClean="0"/>
              <a:t>27-05-2023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4011751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49015A4-8A34-4077-A202-90A0D40535AD}" type="datetimeFigureOut">
              <a:rPr lang="en-IN" smtClean="0"/>
              <a:t>27-05-2023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3695916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49015A4-8A34-4077-A202-90A0D40535AD}" type="datetimeFigureOut">
              <a:rPr lang="en-IN" smtClean="0"/>
              <a:t>27-05-2023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1936451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9015A4-8A34-4077-A202-90A0D40535AD}" type="datetimeFigureOut">
              <a:rPr lang="en-IN" smtClean="0"/>
              <a:t>27-05-2023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2933477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49015A4-8A34-4077-A202-90A0D40535AD}" type="datetimeFigureOut">
              <a:rPr lang="en-IN" smtClean="0"/>
              <a:t>27-05-2023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1875122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349015A4-8A34-4077-A202-90A0D40535AD}" type="datetimeFigureOut">
              <a:rPr lang="en-IN" smtClean="0"/>
              <a:t>27-05-2023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EE0F310-F44A-493C-A850-8086E18E7B15}" type="slidenum">
              <a:rPr lang="en-IN" smtClean="0"/>
              <a:t>‹#›</a:t>
            </a:fld>
            <a:endParaRPr lang="en-IN"/>
          </a:p>
        </p:txBody>
      </p:sp>
    </p:spTree>
    <p:extLst>
      <p:ext uri="{BB962C8B-B14F-4D97-AF65-F5344CB8AC3E}">
        <p14:creationId xmlns:p14="http://schemas.microsoft.com/office/powerpoint/2010/main" val="1860120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49015A4-8A34-4077-A202-90A0D40535AD}" type="datetimeFigureOut">
              <a:rPr lang="en-IN" smtClean="0"/>
              <a:t>27-05-2023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EE0F310-F44A-493C-A850-8086E18E7B15}" type="slidenum">
              <a:rPr lang="en-IN" smtClean="0"/>
              <a:t>‹#›</a:t>
            </a:fld>
            <a:endParaRPr lang="en-IN"/>
          </a:p>
        </p:txBody>
      </p:sp>
    </p:spTree>
    <p:extLst>
      <p:ext uri="{BB962C8B-B14F-4D97-AF65-F5344CB8AC3E}">
        <p14:creationId xmlns:p14="http://schemas.microsoft.com/office/powerpoint/2010/main" val="401733131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hyperlink" Target="https://drive.google.com/file/d/1FSa_x3COvCoMODa44qXufO9CQb3ydqKw/view"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hyperlink" Target="https://www.kaggle.com/himanshupoddar/zomato-bangalore-restaurants" TargetMode="External"/><Relationship Id="rId2" Type="http://schemas.openxmlformats.org/officeDocument/2006/relationships/hyperlink" Target="https://colab.research.google.com/" TargetMode="Externa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hyperlink" Target="https://www.techleer.com/articles/107-random-forest-supervised-classification-machine-learning-algorithm" TargetMode="Externa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F4DBC-B6B2-8AE9-6D95-586F743BB6E4}"/>
              </a:ext>
            </a:extLst>
          </p:cNvPr>
          <p:cNvSpPr>
            <a:spLocks noGrp="1"/>
          </p:cNvSpPr>
          <p:nvPr>
            <p:ph type="ctrTitle"/>
          </p:nvPr>
        </p:nvSpPr>
        <p:spPr/>
        <p:txBody>
          <a:bodyPr/>
          <a:lstStyle/>
          <a:p>
            <a:pPr marL="342900" indent="-342900">
              <a:buFont typeface="Wingdings" panose="05000000000000000000" pitchFamily="2" charset="2"/>
              <a:buChar char="v"/>
            </a:pPr>
            <a:endParaRPr lang="en-IN" sz="2400" dirty="0"/>
          </a:p>
        </p:txBody>
      </p:sp>
      <p:sp>
        <p:nvSpPr>
          <p:cNvPr id="3" name="Subtitle 2">
            <a:extLst>
              <a:ext uri="{FF2B5EF4-FFF2-40B4-BE49-F238E27FC236}">
                <a16:creationId xmlns:a16="http://schemas.microsoft.com/office/drawing/2014/main" id="{AC5FA567-4630-D167-E112-4D52EADC9633}"/>
              </a:ext>
            </a:extLst>
          </p:cNvPr>
          <p:cNvSpPr>
            <a:spLocks noGrp="1"/>
          </p:cNvSpPr>
          <p:nvPr>
            <p:ph type="subTitle" idx="1"/>
          </p:nvPr>
        </p:nvSpPr>
        <p:spPr/>
        <p:txBody>
          <a:bodyPr/>
          <a:lstStyle/>
          <a:p>
            <a:endParaRPr lang="en-IN" dirty="0"/>
          </a:p>
        </p:txBody>
      </p:sp>
      <p:pic>
        <p:nvPicPr>
          <p:cNvPr id="5" name="Picture 4">
            <a:extLst>
              <a:ext uri="{FF2B5EF4-FFF2-40B4-BE49-F238E27FC236}">
                <a16:creationId xmlns:a16="http://schemas.microsoft.com/office/drawing/2014/main" id="{6F2E803A-94D9-A7C4-7292-881C0C7493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6703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857405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6B0E3A7-782B-F71B-FE61-505E96960B4F}"/>
              </a:ext>
            </a:extLst>
          </p:cNvPr>
          <p:cNvSpPr txBox="1"/>
          <p:nvPr/>
        </p:nvSpPr>
        <p:spPr>
          <a:xfrm>
            <a:off x="1568918" y="1299411"/>
            <a:ext cx="7257448" cy="1692771"/>
          </a:xfrm>
          <a:prstGeom prst="rect">
            <a:avLst/>
          </a:prstGeom>
          <a:noFill/>
        </p:spPr>
        <p:txBody>
          <a:bodyPr wrap="square" rtlCol="0">
            <a:sp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After receiving responses to these questions, a descriptive method of analysis will be adopted and the data will be analysed using Microsoft Excel which will help in making visual representations of the raw data collected and thus provide easier interpretation.</a:t>
            </a:r>
          </a:p>
          <a:p>
            <a:r>
              <a:rPr lang="en-GB" sz="3200" dirty="0">
                <a:latin typeface="Calibri" panose="020F0502020204030204" pitchFamily="34" charset="0"/>
                <a:cs typeface="Times New Roman" panose="02020603050405020304" pitchFamily="18" charset="0"/>
              </a:rPr>
              <a:t>Result:</a:t>
            </a:r>
            <a:endParaRPr lang="en-IN" sz="3200" dirty="0"/>
          </a:p>
        </p:txBody>
      </p:sp>
      <p:pic>
        <p:nvPicPr>
          <p:cNvPr id="8" name="Picture 7">
            <a:extLst>
              <a:ext uri="{FF2B5EF4-FFF2-40B4-BE49-F238E27FC236}">
                <a16:creationId xmlns:a16="http://schemas.microsoft.com/office/drawing/2014/main" id="{BDAB979D-38F8-08A6-B908-5626485543EF}"/>
              </a:ext>
            </a:extLst>
          </p:cNvPr>
          <p:cNvPicPr>
            <a:picLocks noChangeAspect="1"/>
          </p:cNvPicPr>
          <p:nvPr/>
        </p:nvPicPr>
        <p:blipFill rotWithShape="1">
          <a:blip r:embed="rId2"/>
          <a:srcRect l="33017" t="33217" r="29438" b="42815"/>
          <a:stretch/>
        </p:blipFill>
        <p:spPr bwMode="auto">
          <a:xfrm>
            <a:off x="2098307" y="3042920"/>
            <a:ext cx="5073383" cy="293436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94149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EAE322C-8E92-8646-5D7D-2C80EC9E3165}"/>
              </a:ext>
            </a:extLst>
          </p:cNvPr>
          <p:cNvSpPr txBox="1"/>
          <p:nvPr/>
        </p:nvSpPr>
        <p:spPr>
          <a:xfrm>
            <a:off x="1049153" y="516189"/>
            <a:ext cx="8566485" cy="2575770"/>
          </a:xfrm>
          <a:prstGeom prst="rect">
            <a:avLst/>
          </a:prstGeom>
          <a:noFill/>
        </p:spPr>
        <p:txBody>
          <a:bodyPr wrap="square" rtlCol="0">
            <a:spAutoFit/>
          </a:bodyPr>
          <a:lstStyle/>
          <a:p>
            <a:pPr>
              <a:lnSpc>
                <a:spcPct val="115000"/>
              </a:lnSpc>
              <a:spcAft>
                <a:spcPts val="1000"/>
              </a:spcAft>
            </a:pPr>
            <a:r>
              <a:rPr lang="en-GB" sz="2400" b="1" u="sng" kern="100" dirty="0">
                <a:effectLst/>
                <a:latin typeface="Calibri" panose="020F0502020204030204" pitchFamily="34" charset="0"/>
                <a:ea typeface="Calibri" panose="020F0502020204030204" pitchFamily="34" charset="0"/>
                <a:cs typeface="Times New Roman" panose="02020603050405020304" pitchFamily="18" charset="0"/>
              </a:rPr>
              <a:t>“ZOMATO DATA WITH EDA, GEOSPATIAL AND SENTIMENT ANALYSIS”:[3]</a:t>
            </a:r>
          </a:p>
          <a:p>
            <a:pPr>
              <a:lnSpc>
                <a:spcPct val="115000"/>
              </a:lnSpc>
              <a:spcAft>
                <a:spcPts val="1000"/>
              </a:spcAft>
            </a:pPr>
            <a:r>
              <a:rPr lang="en-GB" sz="2400" b="1" kern="100" dirty="0">
                <a:effectLst/>
                <a:latin typeface="Calibri" panose="020F0502020204030204" pitchFamily="34" charset="0"/>
                <a:ea typeface="Calibri" panose="020F0502020204030204" pitchFamily="34" charset="0"/>
                <a:cs typeface="Times New Roman" panose="02020603050405020304" pitchFamily="18" charset="0"/>
              </a:rPr>
              <a:t>Methodology:</a:t>
            </a:r>
          </a:p>
          <a:p>
            <a:pPr>
              <a:lnSpc>
                <a:spcPct val="115000"/>
              </a:lnSpc>
              <a:spcAft>
                <a:spcPts val="1000"/>
              </a:spcAft>
            </a:pPr>
            <a:endParaRPr lang="en-GB" sz="2400" b="1"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endParaRPr lang="en-IN" sz="24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2637DC34-2C30-81E7-B38A-2A66782F87A3}"/>
              </a:ext>
            </a:extLst>
          </p:cNvPr>
          <p:cNvPicPr>
            <a:picLocks noChangeAspect="1"/>
          </p:cNvPicPr>
          <p:nvPr/>
        </p:nvPicPr>
        <p:blipFill rotWithShape="1">
          <a:blip r:embed="rId2"/>
          <a:srcRect l="15316" t="34527" r="30763" b="23790"/>
          <a:stretch/>
        </p:blipFill>
        <p:spPr>
          <a:xfrm>
            <a:off x="1867301" y="2367814"/>
            <a:ext cx="7652084" cy="3821229"/>
          </a:xfrm>
          <a:prstGeom prst="rect">
            <a:avLst/>
          </a:prstGeom>
        </p:spPr>
      </p:pic>
    </p:spTree>
    <p:extLst>
      <p:ext uri="{BB962C8B-B14F-4D97-AF65-F5344CB8AC3E}">
        <p14:creationId xmlns:p14="http://schemas.microsoft.com/office/powerpoint/2010/main" val="3046950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352DA5-338D-D794-5A6D-8140B0C99B02}"/>
              </a:ext>
            </a:extLst>
          </p:cNvPr>
          <p:cNvSpPr txBox="1"/>
          <p:nvPr/>
        </p:nvSpPr>
        <p:spPr>
          <a:xfrm>
            <a:off x="904776" y="818147"/>
            <a:ext cx="9432758" cy="4893647"/>
          </a:xfrm>
          <a:prstGeom prst="rect">
            <a:avLst/>
          </a:prstGeom>
          <a:noFill/>
        </p:spPr>
        <p:txBody>
          <a:bodyPr wrap="square" rtlCol="0">
            <a:spAutoFit/>
          </a:bodyPr>
          <a:lstStyle/>
          <a:p>
            <a:r>
              <a:rPr lang="en-IN" sz="2400" dirty="0"/>
              <a:t>Results:</a:t>
            </a:r>
          </a:p>
          <a:p>
            <a:r>
              <a:rPr lang="en-GB" sz="2400" dirty="0">
                <a:effectLst/>
                <a:latin typeface="Calibri" panose="020F0502020204030204" pitchFamily="34" charset="0"/>
                <a:ea typeface="Calibri" panose="020F0502020204030204" pitchFamily="34" charset="0"/>
                <a:cs typeface="Times New Roman" panose="02020603050405020304" pitchFamily="18" charset="0"/>
              </a:rPr>
              <a:t>It shows different graph plots and bar plots in EDA. It shows geographical locations in geospatial analysis.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r>
              <a:rPr lang="en-GB" sz="2400" dirty="0">
                <a:latin typeface="Calibri" panose="020F0502020204030204" pitchFamily="34" charset="0"/>
                <a:ea typeface="Calibri" panose="020F0502020204030204" pitchFamily="34" charset="0"/>
                <a:cs typeface="Times New Roman" panose="02020603050405020304" pitchFamily="18" charset="0"/>
              </a:rPr>
              <a:t>F</a:t>
            </a:r>
            <a:r>
              <a:rPr lang="en-GB" sz="2400" dirty="0">
                <a:effectLst/>
                <a:latin typeface="Calibri" panose="020F0502020204030204" pitchFamily="34" charset="0"/>
                <a:ea typeface="Calibri" panose="020F0502020204030204" pitchFamily="34" charset="0"/>
                <a:cs typeface="Times New Roman" panose="02020603050405020304" pitchFamily="18" charset="0"/>
              </a:rPr>
              <a:t>or Sentiment Analysis </a:t>
            </a:r>
            <a:r>
              <a:rPr lang="en-GB" sz="2400" b="1" dirty="0">
                <a:effectLst/>
                <a:latin typeface="Calibri" panose="020F0502020204030204" pitchFamily="34" charset="0"/>
                <a:ea typeface="Calibri" panose="020F0502020204030204" pitchFamily="34" charset="0"/>
                <a:cs typeface="Times New Roman" panose="02020603050405020304" pitchFamily="18" charset="0"/>
              </a:rPr>
              <a:t>“Text Blob” </a:t>
            </a:r>
            <a:r>
              <a:rPr lang="en-GB" sz="2400" dirty="0">
                <a:effectLst/>
                <a:latin typeface="Calibri" panose="020F0502020204030204" pitchFamily="34" charset="0"/>
                <a:ea typeface="Calibri" panose="020F0502020204030204" pitchFamily="34" charset="0"/>
                <a:cs typeface="Times New Roman" panose="02020603050405020304" pitchFamily="18" charset="0"/>
              </a:rPr>
              <a:t>is used to find the positive, negative and neutral comments. Advantage of using Word cloud is it highlight the word based on the frequency of usage and importance, the size of the word will be changed with different types of </a:t>
            </a:r>
            <a:r>
              <a:rPr lang="en-GB" sz="2400" dirty="0" err="1">
                <a:effectLst/>
                <a:latin typeface="Calibri" panose="020F0502020204030204" pitchFamily="34" charset="0"/>
                <a:ea typeface="Calibri" panose="020F0502020204030204" pitchFamily="34" charset="0"/>
                <a:cs typeface="Times New Roman" panose="02020603050405020304" pitchFamily="18" charset="0"/>
              </a:rPr>
              <a:t>colors</a:t>
            </a:r>
            <a:r>
              <a:rPr lang="en-GB" sz="2400" dirty="0">
                <a:effectLst/>
                <a:latin typeface="Calibri" panose="020F0502020204030204" pitchFamily="34" charset="0"/>
                <a:ea typeface="Calibri" panose="020F0502020204030204" pitchFamily="34" charset="0"/>
                <a:cs typeface="Times New Roman" panose="02020603050405020304" pitchFamily="18" charset="0"/>
              </a:rPr>
              <a:t>. Which is helpful in finding the customer needs and fulfilling their needs and requirements.</a:t>
            </a:r>
            <a:r>
              <a:rPr lang="en-GB" sz="2400" b="1" dirty="0">
                <a:effectLst/>
                <a:latin typeface="Calibri" panose="020F0502020204030204" pitchFamily="34" charset="0"/>
                <a:ea typeface="Calibri" panose="020F0502020204030204" pitchFamily="34" charset="0"/>
                <a:cs typeface="Times New Roman" panose="02020603050405020304" pitchFamily="18" charset="0"/>
              </a:rPr>
              <a:t> In this figure, most of them used the words like Good, Food, Taste, Best, Quality, Great, really etc</a:t>
            </a:r>
            <a:r>
              <a:rPr lang="en-GB" sz="2400" dirty="0">
                <a:effectLst/>
                <a:latin typeface="Calibri" panose="020F0502020204030204" pitchFamily="34" charset="0"/>
                <a:ea typeface="Calibri" panose="020F0502020204030204" pitchFamily="34" charset="0"/>
                <a:cs typeface="Times New Roman" panose="02020603050405020304" pitchFamily="18" charset="0"/>
              </a:rPr>
              <a:t>. Which looks like Positive Comment provided by the customers. </a:t>
            </a:r>
            <a:r>
              <a:rPr lang="en-GB" sz="2400" b="1" dirty="0">
                <a:effectLst/>
                <a:latin typeface="Calibri" panose="020F0502020204030204" pitchFamily="34" charset="0"/>
                <a:ea typeface="Calibri" panose="020F0502020204030204" pitchFamily="34" charset="0"/>
                <a:cs typeface="Times New Roman" panose="02020603050405020304" pitchFamily="18" charset="0"/>
              </a:rPr>
              <a:t>Hence these words will be highlighted and coloured based on their usage and frequency of its importance</a:t>
            </a:r>
            <a:r>
              <a:rPr lang="en-GB" sz="2400" dirty="0">
                <a:effectLst/>
                <a:latin typeface="Calibri" panose="020F0502020204030204" pitchFamily="34" charset="0"/>
                <a:ea typeface="Calibri" panose="020F0502020204030204" pitchFamily="34" charset="0"/>
                <a:cs typeface="Times New Roman" panose="02020603050405020304" pitchFamily="18" charset="0"/>
              </a:rPr>
              <a:t>. </a:t>
            </a:r>
          </a:p>
          <a:p>
            <a:endParaRPr lang="en-IN" sz="2400" dirty="0"/>
          </a:p>
        </p:txBody>
      </p:sp>
    </p:spTree>
    <p:extLst>
      <p:ext uri="{BB962C8B-B14F-4D97-AF65-F5344CB8AC3E}">
        <p14:creationId xmlns:p14="http://schemas.microsoft.com/office/powerpoint/2010/main" val="3659349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12AC13-64E9-CF97-5766-8D92B51645EC}"/>
              </a:ext>
            </a:extLst>
          </p:cNvPr>
          <p:cNvPicPr>
            <a:picLocks noChangeAspect="1"/>
          </p:cNvPicPr>
          <p:nvPr/>
        </p:nvPicPr>
        <p:blipFill rotWithShape="1">
          <a:blip r:embed="rId2"/>
          <a:srcRect l="23756" t="22251" r="27691" b="24046"/>
          <a:stretch/>
        </p:blipFill>
        <p:spPr bwMode="auto">
          <a:xfrm>
            <a:off x="1713297" y="702942"/>
            <a:ext cx="8108211" cy="5043340"/>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558498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CF361A9-2B61-A9B3-500B-136C1E288D8D}"/>
              </a:ext>
            </a:extLst>
          </p:cNvPr>
          <p:cNvSpPr txBox="1"/>
          <p:nvPr/>
        </p:nvSpPr>
        <p:spPr>
          <a:xfrm>
            <a:off x="1155032" y="606392"/>
            <a:ext cx="7950467" cy="4660763"/>
          </a:xfrm>
          <a:prstGeom prst="rect">
            <a:avLst/>
          </a:prstGeom>
          <a:noFill/>
        </p:spPr>
        <p:txBody>
          <a:bodyPr wrap="square" rtlCol="0">
            <a:spAutoFit/>
          </a:bodyPr>
          <a:lstStyle/>
          <a:p>
            <a:pPr algn="just">
              <a:lnSpc>
                <a:spcPct val="115000"/>
              </a:lnSpc>
              <a:spcAft>
                <a:spcPts val="1000"/>
              </a:spcAft>
            </a:pPr>
            <a:r>
              <a:rPr lang="en-GB" sz="3200" b="1" u="sng" kern="100" dirty="0">
                <a:latin typeface="Calibri" panose="020F0502020204030204" pitchFamily="34" charset="0"/>
                <a:ea typeface="Calibri" panose="020F0502020204030204" pitchFamily="34" charset="0"/>
                <a:cs typeface="Times New Roman" panose="02020603050405020304" pitchFamily="18" charset="0"/>
              </a:rPr>
              <a:t>4.</a:t>
            </a:r>
            <a:r>
              <a:rPr lang="en-GB" sz="3200" b="1" u="sng" kern="100" dirty="0">
                <a:effectLst/>
                <a:latin typeface="Calibri" panose="020F0502020204030204" pitchFamily="34" charset="0"/>
                <a:ea typeface="Calibri" panose="020F0502020204030204" pitchFamily="34" charset="0"/>
                <a:cs typeface="Times New Roman" panose="02020603050405020304" pitchFamily="18" charset="0"/>
              </a:rPr>
              <a:t>METHODOLOGY:</a:t>
            </a:r>
            <a:endParaRPr lang="en-IN" sz="3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mj-lt"/>
              <a:buAutoNum type="alphaLcPeriod"/>
            </a:pPr>
            <a:r>
              <a:rPr lang="en-GB" sz="2800" b="1" u="sng" kern="100" dirty="0">
                <a:effectLst/>
                <a:latin typeface="Calibri" panose="020F0502020204030204" pitchFamily="34" charset="0"/>
                <a:ea typeface="Calibri" panose="020F0502020204030204" pitchFamily="34" charset="0"/>
                <a:cs typeface="Times New Roman" panose="02020603050405020304" pitchFamily="18" charset="0"/>
              </a:rPr>
              <a:t>Data Collection:</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1000"/>
              </a:spcAft>
            </a:pPr>
            <a:r>
              <a:rPr lang="en-GB" sz="2800" kern="100" dirty="0">
                <a:effectLst/>
                <a:latin typeface="Calibri" panose="020F0502020204030204" pitchFamily="34" charset="0"/>
                <a:ea typeface="Calibri" panose="020F0502020204030204" pitchFamily="34" charset="0"/>
                <a:cs typeface="Times New Roman" panose="02020603050405020304" pitchFamily="18" charset="0"/>
              </a:rPr>
              <a:t>The dataset is taken from Kaggle, you can find it . Courtesy of Himanshu Poddar, the data is accurate to that available on the Zomato website until 15 March 2019.The URL is </a:t>
            </a:r>
            <a:r>
              <a:rPr lang="en-GB" sz="2800" kern="100" dirty="0">
                <a:solidFill>
                  <a:srgbClr val="444444"/>
                </a:solidFill>
                <a:effectLst/>
                <a:latin typeface="Arial" panose="020B0604020202020204" pitchFamily="34" charset="0"/>
                <a:ea typeface="Calibri" panose="020F0502020204030204" pitchFamily="34" charset="0"/>
                <a:cs typeface="Times New Roman" panose="02020603050405020304" pitchFamily="18" charset="0"/>
              </a:rPr>
              <a:t> </a:t>
            </a:r>
            <a:r>
              <a:rPr lang="en-GB" sz="2800" u="sng" kern="100" dirty="0">
                <a:solidFill>
                  <a:srgbClr val="337AB7"/>
                </a:solidFill>
                <a:effectLst/>
                <a:latin typeface="Arial" panose="020B0604020202020204" pitchFamily="34" charset="0"/>
                <a:ea typeface="Calibri" panose="020F0502020204030204" pitchFamily="34" charset="0"/>
                <a:cs typeface="Times New Roman" panose="02020603050405020304" pitchFamily="18" charset="0"/>
                <a:hlinkClick r:id="rId2"/>
              </a:rPr>
              <a:t>https://drive.google.com/file/d/1FSa_x3COvCoMODa44qXufO9CQb3ydqKw/view</a:t>
            </a:r>
            <a:endParaRPr lang="en-IN" sz="2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6905925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F8F027-1265-1F0D-0F1A-A668441F2224}"/>
              </a:ext>
            </a:extLst>
          </p:cNvPr>
          <p:cNvSpPr txBox="1"/>
          <p:nvPr/>
        </p:nvSpPr>
        <p:spPr>
          <a:xfrm>
            <a:off x="596766" y="529389"/>
            <a:ext cx="8987883" cy="5808770"/>
          </a:xfrm>
          <a:prstGeom prst="rect">
            <a:avLst/>
          </a:prstGeom>
          <a:noFill/>
        </p:spPr>
        <p:txBody>
          <a:bodyPr wrap="square" rtlCol="0">
            <a:spAutoFit/>
          </a:bodyPr>
          <a:lstStyle/>
          <a:p>
            <a:pPr marL="228600" algn="just">
              <a:lnSpc>
                <a:spcPct val="115000"/>
              </a:lnSpc>
              <a:spcAft>
                <a:spcPts val="1000"/>
              </a:spcAft>
            </a:pPr>
            <a:r>
              <a:rPr lang="en-GB" sz="3200" b="1" u="sng" kern="100" dirty="0">
                <a:latin typeface="Calibri" panose="020F0502020204030204" pitchFamily="34" charset="0"/>
                <a:ea typeface="Calibri" panose="020F0502020204030204" pitchFamily="34" charset="0"/>
                <a:cs typeface="Times New Roman" panose="02020603050405020304" pitchFamily="18" charset="0"/>
              </a:rPr>
              <a:t>4.D</a:t>
            </a:r>
            <a:r>
              <a:rPr lang="en-GB" sz="3200" b="1" u="sng" kern="100" dirty="0">
                <a:effectLst/>
                <a:latin typeface="Calibri" panose="020F0502020204030204" pitchFamily="34" charset="0"/>
                <a:ea typeface="Calibri" panose="020F0502020204030204" pitchFamily="34" charset="0"/>
                <a:cs typeface="Times New Roman" panose="02020603050405020304" pitchFamily="18" charset="0"/>
              </a:rPr>
              <a:t>ata Description:</a:t>
            </a:r>
            <a:endParaRPr lang="en-IN" sz="32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The dataset contains the following features: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1. URL: This feature contains the URL of the restaurant on the Zomato website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2. address: This feature contains the address of the restaurant in Bangalore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3. name: This feature contains the name of the restaurant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4. online order: whether online ordering is available in the restaurant or not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5. book table: table book option available or not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6. rate: contains the overall rating of the restaurant out of 5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7. votes: contains total number of upvotes for the restaurant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8. phone: contains the phone number of the restaurant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9. location: contains the neighbourhood in which the restaurant is located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b="1" dirty="0"/>
          </a:p>
          <a:p>
            <a:endParaRPr lang="en-IN" dirty="0"/>
          </a:p>
        </p:txBody>
      </p:sp>
    </p:spTree>
    <p:extLst>
      <p:ext uri="{BB962C8B-B14F-4D97-AF65-F5344CB8AC3E}">
        <p14:creationId xmlns:p14="http://schemas.microsoft.com/office/powerpoint/2010/main" val="2138670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0C2157E-F0D2-108B-F1FD-FC375E158005}"/>
              </a:ext>
            </a:extLst>
          </p:cNvPr>
          <p:cNvSpPr txBox="1"/>
          <p:nvPr/>
        </p:nvSpPr>
        <p:spPr>
          <a:xfrm>
            <a:off x="1145406" y="356135"/>
            <a:ext cx="8402855" cy="4580741"/>
          </a:xfrm>
          <a:prstGeom prst="rect">
            <a:avLst/>
          </a:prstGeom>
          <a:noFill/>
        </p:spPr>
        <p:txBody>
          <a:bodyPr wrap="square" rtlCol="0">
            <a:spAutoFit/>
          </a:bodyPr>
          <a:lstStyle/>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10. rest type : restaurant type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11. dish liked : dishes people liked in the restaurant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12. cuisines: food styles, separated by comma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13.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approx_cost</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(for two people) : contains the approximate cost of meal for two people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14. reviews list : list of tuples containing reviews for the restaurant, each tuple consists of two values, rating and review by the customer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15. menu item : contains list of menus available in the restaurant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16.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listed_in</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(type) : type of meal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17.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listed_in</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(city) : contains the neighbourhood in which the restaurant is located.</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1313653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444441-1C9E-CD3F-8E89-A1BDD6AC8B75}"/>
              </a:ext>
            </a:extLst>
          </p:cNvPr>
          <p:cNvSpPr txBox="1"/>
          <p:nvPr/>
        </p:nvSpPr>
        <p:spPr>
          <a:xfrm>
            <a:off x="569415" y="905128"/>
            <a:ext cx="10576640" cy="4691541"/>
          </a:xfrm>
          <a:prstGeom prst="rect">
            <a:avLst/>
          </a:prstGeom>
          <a:noFill/>
        </p:spPr>
        <p:txBody>
          <a:bodyPr wrap="square" rtlCol="0">
            <a:spAutoFit/>
          </a:bodyPr>
          <a:lstStyle/>
          <a:p>
            <a:pPr marL="228600" algn="just">
              <a:lnSpc>
                <a:spcPct val="115000"/>
              </a:lnSpc>
              <a:spcAft>
                <a:spcPts val="1000"/>
              </a:spcAft>
            </a:pPr>
            <a:r>
              <a:rPr lang="en-GB" sz="4000" b="1" u="sng" kern="100" dirty="0">
                <a:latin typeface="Calibri" panose="020F0502020204030204" pitchFamily="34" charset="0"/>
                <a:ea typeface="Calibri" panose="020F0502020204030204" pitchFamily="34" charset="0"/>
                <a:cs typeface="Times New Roman" panose="02020603050405020304" pitchFamily="18" charset="0"/>
              </a:rPr>
              <a:t>5</a:t>
            </a:r>
            <a:r>
              <a:rPr lang="en-GB" sz="4000" b="1" u="sng" kern="100" dirty="0">
                <a:effectLst/>
                <a:latin typeface="Calibri" panose="020F0502020204030204" pitchFamily="34" charset="0"/>
                <a:ea typeface="Calibri" panose="020F0502020204030204" pitchFamily="34" charset="0"/>
                <a:cs typeface="Times New Roman" panose="02020603050405020304" pitchFamily="18" charset="0"/>
              </a:rPr>
              <a:t>.Preprocessing:</a:t>
            </a:r>
            <a:endParaRPr lang="en-IN" sz="40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The Dataset contained 17 Attributes.</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Records with null values were dropped from ratings columns and were replaced in the other columns with a numerical value.</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Values in the ‘Rating’ column were changed. The ‘/5’ string was deleted. For </a:t>
            </a:r>
            <a:r>
              <a:rPr lang="en-GB" sz="2400" kern="100" dirty="0" err="1">
                <a:effectLst/>
                <a:latin typeface="Calibri" panose="020F0502020204030204" pitchFamily="34" charset="0"/>
                <a:ea typeface="Calibri" panose="020F0502020204030204" pitchFamily="34" charset="0"/>
                <a:cs typeface="Times New Roman" panose="02020603050405020304" pitchFamily="18" charset="0"/>
              </a:rPr>
              <a:t>eg.</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If the rating of a restaurant was 3.5/5, it was changed to 3.5.</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Using Label Encoding from </a:t>
            </a:r>
            <a:r>
              <a:rPr lang="en-GB" sz="2400" kern="100" dirty="0" err="1">
                <a:effectLst/>
                <a:latin typeface="Calibri" panose="020F0502020204030204" pitchFamily="34" charset="0"/>
                <a:ea typeface="Calibri" panose="020F0502020204030204" pitchFamily="34" charset="0"/>
                <a:cs typeface="Times New Roman" panose="02020603050405020304" pitchFamily="18" charset="0"/>
              </a:rPr>
              <a:t>sklearn</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library, encoding was done on columns like </a:t>
            </a:r>
            <a:r>
              <a:rPr lang="en-GB" sz="2400" kern="100" dirty="0" err="1">
                <a:effectLst/>
                <a:latin typeface="Calibri" panose="020F0502020204030204" pitchFamily="34" charset="0"/>
                <a:ea typeface="Calibri" panose="020F0502020204030204" pitchFamily="34" charset="0"/>
                <a:cs typeface="Times New Roman" panose="02020603050405020304" pitchFamily="18" charset="0"/>
              </a:rPr>
              <a:t>book_table</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2400" kern="100" dirty="0" err="1">
                <a:effectLst/>
                <a:latin typeface="Calibri" panose="020F0502020204030204" pitchFamily="34" charset="0"/>
                <a:ea typeface="Calibri" panose="020F0502020204030204" pitchFamily="34" charset="0"/>
                <a:cs typeface="Times New Roman" panose="02020603050405020304" pitchFamily="18" charset="0"/>
              </a:rPr>
              <a:t>online_order</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2400" kern="100" dirty="0" err="1">
                <a:effectLst/>
                <a:latin typeface="Calibri" panose="020F0502020204030204" pitchFamily="34" charset="0"/>
                <a:ea typeface="Calibri" panose="020F0502020204030204" pitchFamily="34" charset="0"/>
                <a:cs typeface="Times New Roman" panose="02020603050405020304" pitchFamily="18" charset="0"/>
              </a:rPr>
              <a:t>rest_type</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2400" kern="100" dirty="0" err="1">
                <a:effectLst/>
                <a:latin typeface="Calibri" panose="020F0502020204030204" pitchFamily="34" charset="0"/>
                <a:ea typeface="Calibri" panose="020F0502020204030204" pitchFamily="34" charset="0"/>
                <a:cs typeface="Times New Roman" panose="02020603050405020304" pitchFamily="18" charset="0"/>
              </a:rPr>
              <a:t>listed_in</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(city).</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b="1" i="0" dirty="0">
              <a:solidFill>
                <a:srgbClr val="000000"/>
              </a:solidFill>
              <a:effectLst/>
              <a:latin typeface="Helvetica Neue"/>
            </a:endParaRPr>
          </a:p>
        </p:txBody>
      </p:sp>
    </p:spTree>
    <p:extLst>
      <p:ext uri="{BB962C8B-B14F-4D97-AF65-F5344CB8AC3E}">
        <p14:creationId xmlns:p14="http://schemas.microsoft.com/office/powerpoint/2010/main" val="1000885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110691-417E-DF9B-0ABD-87FC25B1280D}"/>
              </a:ext>
            </a:extLst>
          </p:cNvPr>
          <p:cNvSpPr txBox="1"/>
          <p:nvPr/>
        </p:nvSpPr>
        <p:spPr>
          <a:xfrm>
            <a:off x="608857" y="774832"/>
            <a:ext cx="9210907" cy="6067302"/>
          </a:xfrm>
          <a:prstGeom prst="rect">
            <a:avLst/>
          </a:prstGeom>
          <a:noFill/>
        </p:spPr>
        <p:txBody>
          <a:bodyPr wrap="square" rtlCol="0">
            <a:spAutoFit/>
          </a:bodyPr>
          <a:lstStyle/>
          <a:p>
            <a:pPr marL="228600" algn="just">
              <a:lnSpc>
                <a:spcPct val="115000"/>
              </a:lnSpc>
              <a:spcAft>
                <a:spcPts val="1000"/>
              </a:spcAft>
            </a:pPr>
            <a:r>
              <a:rPr lang="en-GB" sz="2400" b="1" u="sng" kern="100" dirty="0">
                <a:latin typeface="Calibri" panose="020F0502020204030204" pitchFamily="34" charset="0"/>
                <a:ea typeface="Calibri" panose="020F0502020204030204" pitchFamily="34" charset="0"/>
                <a:cs typeface="Times New Roman" panose="02020603050405020304" pitchFamily="18" charset="0"/>
              </a:rPr>
              <a:t>6</a:t>
            </a:r>
            <a:r>
              <a:rPr lang="en-GB" sz="2400" b="1" u="sng" kern="100" dirty="0">
                <a:effectLst/>
                <a:latin typeface="Calibri" panose="020F0502020204030204" pitchFamily="34" charset="0"/>
                <a:ea typeface="Calibri" panose="020F0502020204030204" pitchFamily="34" charset="0"/>
                <a:cs typeface="Times New Roman" panose="02020603050405020304" pitchFamily="18" charset="0"/>
              </a:rPr>
              <a:t>.EDA:  </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A lot of effort went into the EDA as it gives us a detailed knowledge of our data. Exploratory Data Analysis (EDA) is an approach/philosophy for data analysis that employs a variety of techniques (mostly graphical) to</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maximize insight into a data set;</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uncover underlying structure;</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extract important variables; </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detect outliers and anomalies;</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test underlying assumptions; </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develop parsimonious models; </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Determine optimal factor settings</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019155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6C71299-6A5F-004C-9FED-8FE8B040D058}"/>
              </a:ext>
            </a:extLst>
          </p:cNvPr>
          <p:cNvSpPr txBox="1"/>
          <p:nvPr/>
        </p:nvSpPr>
        <p:spPr>
          <a:xfrm>
            <a:off x="1482290" y="1347537"/>
            <a:ext cx="8518357" cy="3970318"/>
          </a:xfrm>
          <a:prstGeom prst="rect">
            <a:avLst/>
          </a:prstGeom>
          <a:noFill/>
        </p:spPr>
        <p:txBody>
          <a:bodyPr wrap="square" rtlCol="0">
            <a:spAutoFit/>
          </a:bodyPr>
          <a:lstStyle/>
          <a:p>
            <a:r>
              <a:rPr lang="en-IN" sz="2400" dirty="0"/>
              <a:t>7.</a:t>
            </a:r>
            <a:r>
              <a:rPr lang="en-GB" sz="2400" b="1" u="sng" kern="100" dirty="0">
                <a:effectLst/>
                <a:latin typeface="Calibri" panose="020F0502020204030204" pitchFamily="34" charset="0"/>
                <a:ea typeface="Calibri" panose="020F0502020204030204" pitchFamily="34" charset="0"/>
                <a:cs typeface="Times New Roman" panose="02020603050405020304" pitchFamily="18" charset="0"/>
              </a:rPr>
              <a:t> Machine Learning Tool:</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The machine learning algorithms used are:</a:t>
            </a:r>
          </a:p>
          <a:p>
            <a:r>
              <a:rPr lang="en-GB" sz="2400" b="1" u="sng" dirty="0">
                <a:effectLst/>
                <a:latin typeface="Calibri" panose="020F0502020204030204" pitchFamily="34" charset="0"/>
                <a:ea typeface="Calibri" panose="020F0502020204030204" pitchFamily="34" charset="0"/>
                <a:cs typeface="Times New Roman" panose="02020603050405020304" pitchFamily="18" charset="0"/>
              </a:rPr>
              <a:t>1.Linear Regression</a:t>
            </a:r>
            <a:r>
              <a:rPr lang="en-GB" sz="1800" b="1" u="sng" dirty="0">
                <a:effectLst/>
                <a:latin typeface="Calibri" panose="020F0502020204030204" pitchFamily="34" charset="0"/>
                <a:ea typeface="Calibri" panose="020F0502020204030204" pitchFamily="34" charset="0"/>
                <a:cs typeface="Times New Roman" panose="02020603050405020304" pitchFamily="18" charset="0"/>
              </a:rPr>
              <a:t>:</a:t>
            </a:r>
          </a:p>
          <a:p>
            <a:r>
              <a:rPr lang="en-GB" sz="2400" dirty="0">
                <a:effectLst/>
                <a:latin typeface="Calibri" panose="020F0502020204030204" pitchFamily="34" charset="0"/>
                <a:ea typeface="Calibri" panose="020F0502020204030204" pitchFamily="34" charset="0"/>
                <a:cs typeface="Times New Roman" panose="02020603050405020304" pitchFamily="18" charset="0"/>
              </a:rPr>
              <a:t>Linear regression attempts to model the relationship between two variables by fitting a linear equation to observed data. One variable is considered to be an explanatory variable, and the other is considered to be a dependent variable. </a:t>
            </a:r>
          </a:p>
          <a:p>
            <a:r>
              <a:rPr lang="en-GB" sz="2400" dirty="0">
                <a:effectLst/>
                <a:latin typeface="Calibri" panose="020F0502020204030204" pitchFamily="34" charset="0"/>
                <a:ea typeface="Calibri" panose="020F0502020204030204" pitchFamily="34" charset="0"/>
                <a:cs typeface="Times New Roman" panose="02020603050405020304" pitchFamily="18" charset="0"/>
              </a:rPr>
              <a:t>For example, a modeler might want to relate the weights of individuals to their heights using a linear regression model. </a:t>
            </a:r>
          </a:p>
          <a:p>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33128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72445C-EA64-F27D-AB5E-A3CB97FA0F6C}"/>
              </a:ext>
            </a:extLst>
          </p:cNvPr>
          <p:cNvSpPr/>
          <p:nvPr/>
        </p:nvSpPr>
        <p:spPr>
          <a:xfrm>
            <a:off x="86627" y="305793"/>
            <a:ext cx="9095873" cy="1200329"/>
          </a:xfrm>
          <a:prstGeom prst="rect">
            <a:avLst/>
          </a:prstGeom>
        </p:spPr>
        <p:style>
          <a:lnRef idx="1">
            <a:schemeClr val="accent2"/>
          </a:lnRef>
          <a:fillRef idx="2">
            <a:schemeClr val="accent2"/>
          </a:fillRef>
          <a:effectRef idx="1">
            <a:schemeClr val="accent2"/>
          </a:effectRef>
          <a:fontRef idx="minor">
            <a:schemeClr val="dk1"/>
          </a:fontRef>
        </p:style>
        <p:txBody>
          <a:bodyPr wrap="square" lIns="91440" tIns="45720" rIns="91440" bIns="45720">
            <a:spAutoFit/>
          </a:bodyPr>
          <a:lstStyle/>
          <a:p>
            <a:pPr algn="ctr"/>
            <a:r>
              <a:rPr lang="en-GB" sz="2400" b="1" i="1" u="sng" dirty="0">
                <a:ln w="9525">
                  <a:solidFill>
                    <a:schemeClr val="bg1"/>
                  </a:solidFill>
                  <a:prstDash val="solid"/>
                </a:ln>
                <a:effectLst>
                  <a:outerShdw blurRad="38100" dist="38100" dir="2700000" algn="tl">
                    <a:srgbClr val="000000">
                      <a:alpha val="43137"/>
                    </a:srgbClr>
                  </a:outerShdw>
                </a:effectLst>
              </a:rPr>
              <a:t>Zomato Sales Analysis</a:t>
            </a:r>
          </a:p>
          <a:p>
            <a:pPr algn="ctr"/>
            <a:r>
              <a:rPr lang="en-GB" sz="2400" b="1" i="1" u="sng" dirty="0">
                <a:ln w="9525">
                  <a:solidFill>
                    <a:schemeClr val="bg1"/>
                  </a:solidFill>
                  <a:prstDash val="solid"/>
                </a:ln>
                <a:effectLst>
                  <a:outerShdw blurRad="38100" dist="38100" dir="2700000" algn="tl">
                    <a:srgbClr val="000000">
                      <a:alpha val="43137"/>
                    </a:srgbClr>
                  </a:outerShdw>
                </a:effectLst>
              </a:rPr>
              <a:t>And Rating Dependency Calculation With Machine Learning</a:t>
            </a:r>
          </a:p>
          <a:p>
            <a:pPr algn="ctr"/>
            <a:endParaRPr lang="en-GB" sz="2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13" name="Picture 12">
            <a:extLst>
              <a:ext uri="{FF2B5EF4-FFF2-40B4-BE49-F238E27FC236}">
                <a16:creationId xmlns:a16="http://schemas.microsoft.com/office/drawing/2014/main" id="{35265E2F-3DB5-5D75-8417-40ECECE7BE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015" y="2798337"/>
            <a:ext cx="8191099" cy="3867158"/>
          </a:xfrm>
          <a:prstGeom prst="rect">
            <a:avLst/>
          </a:prstGeom>
        </p:spPr>
      </p:pic>
      <p:sp>
        <p:nvSpPr>
          <p:cNvPr id="15" name="TextBox 14">
            <a:extLst>
              <a:ext uri="{FF2B5EF4-FFF2-40B4-BE49-F238E27FC236}">
                <a16:creationId xmlns:a16="http://schemas.microsoft.com/office/drawing/2014/main" id="{A7564AB4-DF6B-2CAD-E138-00C7A856D292}"/>
              </a:ext>
            </a:extLst>
          </p:cNvPr>
          <p:cNvSpPr txBox="1"/>
          <p:nvPr/>
        </p:nvSpPr>
        <p:spPr>
          <a:xfrm>
            <a:off x="5669278" y="2954954"/>
            <a:ext cx="6314175" cy="2431435"/>
          </a:xfrm>
          <a:prstGeom prst="rect">
            <a:avLst/>
          </a:prstGeom>
          <a:noFill/>
        </p:spPr>
        <p:txBody>
          <a:bodyPr wrap="square" rtlCol="0">
            <a:spAutoFit/>
          </a:bodyPr>
          <a:lstStyle/>
          <a:p>
            <a:r>
              <a:rPr lang="en-IN" dirty="0">
                <a:effectLst>
                  <a:outerShdw blurRad="38100" dist="38100" dir="2700000" algn="tl">
                    <a:srgbClr val="000000">
                      <a:alpha val="43137"/>
                    </a:srgbClr>
                  </a:outerShdw>
                </a:effectLst>
              </a:rPr>
              <a:t>Presented by </a:t>
            </a:r>
          </a:p>
          <a:p>
            <a:r>
              <a:rPr lang="en-IN" sz="2400" b="1" dirty="0" err="1">
                <a:effectLst>
                  <a:outerShdw blurRad="38100" dist="38100" dir="2700000" algn="tl">
                    <a:srgbClr val="000000">
                      <a:alpha val="43137"/>
                    </a:srgbClr>
                  </a:outerShdw>
                </a:effectLst>
              </a:rPr>
              <a:t>Soumyadip</a:t>
            </a:r>
            <a:r>
              <a:rPr lang="en-IN" sz="2400" b="1" dirty="0">
                <a:effectLst>
                  <a:outerShdw blurRad="38100" dist="38100" dir="2700000" algn="tl">
                    <a:srgbClr val="000000">
                      <a:alpha val="43137"/>
                    </a:srgbClr>
                  </a:outerShdw>
                </a:effectLst>
              </a:rPr>
              <a:t> China(</a:t>
            </a:r>
            <a:r>
              <a:rPr lang="en-IN" sz="2400" b="1" dirty="0" err="1">
                <a:effectLst>
                  <a:outerShdw blurRad="38100" dist="38100" dir="2700000" algn="tl">
                    <a:srgbClr val="000000">
                      <a:alpha val="43137"/>
                    </a:srgbClr>
                  </a:outerShdw>
                </a:effectLst>
              </a:rPr>
              <a:t>Csug</a:t>
            </a:r>
            <a:r>
              <a:rPr lang="en-IN" sz="2400" b="1" dirty="0">
                <a:effectLst>
                  <a:outerShdw blurRad="38100" dist="38100" dir="2700000" algn="tl">
                    <a:srgbClr val="000000">
                      <a:alpha val="43137"/>
                    </a:srgbClr>
                  </a:outerShdw>
                </a:effectLst>
              </a:rPr>
              <a:t>/149/20)</a:t>
            </a:r>
          </a:p>
          <a:p>
            <a:r>
              <a:rPr lang="en-IN" dirty="0">
                <a:effectLst>
                  <a:outerShdw blurRad="38100" dist="38100" dir="2700000" algn="tl">
                    <a:srgbClr val="000000">
                      <a:alpha val="43137"/>
                    </a:srgbClr>
                  </a:outerShdw>
                </a:effectLst>
              </a:rPr>
              <a:t>Under the guidance of </a:t>
            </a:r>
          </a:p>
          <a:p>
            <a:r>
              <a:rPr lang="en-IN" dirty="0">
                <a:effectLst>
                  <a:outerShdw blurRad="38100" dist="38100" dir="2700000" algn="tl">
                    <a:srgbClr val="000000">
                      <a:alpha val="43137"/>
                    </a:srgbClr>
                  </a:outerShdw>
                </a:effectLst>
              </a:rPr>
              <a:t>: </a:t>
            </a:r>
            <a:r>
              <a:rPr lang="en-IN" sz="2800" dirty="0">
                <a:effectLst>
                  <a:outerShdw blurRad="38100" dist="38100" dir="2700000" algn="tl">
                    <a:srgbClr val="000000">
                      <a:alpha val="43137"/>
                    </a:srgbClr>
                  </a:outerShdw>
                </a:effectLst>
              </a:rPr>
              <a:t>DEBASIS SARDAR</a:t>
            </a:r>
          </a:p>
          <a:p>
            <a:r>
              <a:rPr lang="en-IN" sz="1600" dirty="0">
                <a:effectLst>
                  <a:outerShdw blurRad="38100" dist="38100" dir="2700000" algn="tl">
                    <a:srgbClr val="000000">
                      <a:alpha val="43137"/>
                    </a:srgbClr>
                  </a:outerShdw>
                </a:effectLst>
              </a:rPr>
              <a:t>Dept. of Computer Science,</a:t>
            </a:r>
          </a:p>
          <a:p>
            <a:r>
              <a:rPr lang="en-IN" sz="1600" dirty="0">
                <a:effectLst>
                  <a:outerShdw blurRad="38100" dist="38100" dir="2700000" algn="tl">
                    <a:srgbClr val="000000">
                      <a:alpha val="43137"/>
                    </a:srgbClr>
                  </a:outerShdw>
                </a:effectLst>
              </a:rPr>
              <a:t>Ramakrishna Mission Residential college,</a:t>
            </a:r>
          </a:p>
          <a:p>
            <a:r>
              <a:rPr lang="en-IN" sz="1600" dirty="0" err="1">
                <a:effectLst>
                  <a:outerShdw blurRad="38100" dist="38100" dir="2700000" algn="tl">
                    <a:srgbClr val="000000">
                      <a:alpha val="43137"/>
                    </a:srgbClr>
                  </a:outerShdw>
                </a:effectLst>
              </a:rPr>
              <a:t>Narendrapur</a:t>
            </a:r>
            <a:r>
              <a:rPr lang="en-IN" sz="1600" dirty="0">
                <a:effectLst>
                  <a:outerShdw blurRad="38100" dist="38100" dir="2700000" algn="tl">
                    <a:srgbClr val="000000">
                      <a:alpha val="43137"/>
                    </a:srgbClr>
                  </a:outerShdw>
                </a:effectLst>
              </a:rPr>
              <a:t> (Autonomous),Calcutta University. West Bengal, India.</a:t>
            </a:r>
          </a:p>
        </p:txBody>
      </p:sp>
    </p:spTree>
    <p:extLst>
      <p:ext uri="{BB962C8B-B14F-4D97-AF65-F5344CB8AC3E}">
        <p14:creationId xmlns:p14="http://schemas.microsoft.com/office/powerpoint/2010/main" val="308057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A09428-0454-A85C-3B98-6510514A4C14}"/>
              </a:ext>
            </a:extLst>
          </p:cNvPr>
          <p:cNvSpPr txBox="1"/>
          <p:nvPr/>
        </p:nvSpPr>
        <p:spPr>
          <a:xfrm>
            <a:off x="1527717" y="1483111"/>
            <a:ext cx="7482468" cy="1477328"/>
          </a:xfrm>
          <a:prstGeom prst="rect">
            <a:avLst/>
          </a:prstGeom>
          <a:noFill/>
        </p:spPr>
        <p:txBody>
          <a:bodyPr wrap="square" rtlCol="0">
            <a:spAutoFit/>
          </a:bodyPr>
          <a:lstStyle/>
          <a:p>
            <a:endParaRPr lang="en-IN" dirty="0"/>
          </a:p>
          <a:p>
            <a:endParaRPr lang="en-IN" dirty="0"/>
          </a:p>
          <a:p>
            <a:endParaRPr lang="en-IN" dirty="0"/>
          </a:p>
          <a:p>
            <a:endParaRPr lang="en-IN" dirty="0"/>
          </a:p>
          <a:p>
            <a:r>
              <a:rPr lang="en-IN" dirty="0"/>
              <a:t> </a:t>
            </a:r>
          </a:p>
        </p:txBody>
      </p:sp>
      <p:pic>
        <p:nvPicPr>
          <p:cNvPr id="6" name="Picture 5">
            <a:extLst>
              <a:ext uri="{FF2B5EF4-FFF2-40B4-BE49-F238E27FC236}">
                <a16:creationId xmlns:a16="http://schemas.microsoft.com/office/drawing/2014/main" id="{1BF62154-11C9-CFD9-BFDA-5F31F74AA7E3}"/>
              </a:ext>
            </a:extLst>
          </p:cNvPr>
          <p:cNvPicPr>
            <a:picLocks noChangeAspect="1"/>
          </p:cNvPicPr>
          <p:nvPr/>
        </p:nvPicPr>
        <p:blipFill rotWithShape="1">
          <a:blip r:embed="rId2"/>
          <a:srcRect l="18514" t="22600" r="33532" b="20361"/>
          <a:stretch/>
        </p:blipFill>
        <p:spPr bwMode="auto">
          <a:xfrm>
            <a:off x="2050181" y="1072112"/>
            <a:ext cx="5998095" cy="4013054"/>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42746686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6F015A46-320F-7A9B-BD4F-712C96AA1711}"/>
              </a:ext>
            </a:extLst>
          </p:cNvPr>
          <p:cNvSpPr>
            <a:spLocks noChangeArrowheads="1"/>
          </p:cNvSpPr>
          <p:nvPr/>
        </p:nvSpPr>
        <p:spPr bwMode="auto">
          <a:xfrm>
            <a:off x="5986530" y="95886"/>
            <a:ext cx="218940" cy="2654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5220" tIns="47610" rIns="91440" bIns="4761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333333"/>
                </a:solidFill>
                <a:effectLst/>
                <a:latin typeface="Segoe UI" panose="020B0502040204020203" pitchFamily="34" charset="0"/>
                <a:ea typeface="Times New Roman" panose="02020603050405020304" pitchFamily="18" charset="0"/>
                <a:cs typeface="Segoe UI" panose="020B0502040204020203" pitchFamily="34" charset="0"/>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E0A57C13-B052-5D75-D522-59D19FB9ACE2}"/>
              </a:ext>
            </a:extLst>
          </p:cNvPr>
          <p:cNvSpPr txBox="1"/>
          <p:nvPr/>
        </p:nvSpPr>
        <p:spPr>
          <a:xfrm>
            <a:off x="1366787" y="596766"/>
            <a:ext cx="8296977" cy="923330"/>
          </a:xfrm>
          <a:prstGeom prst="rect">
            <a:avLst/>
          </a:prstGeom>
          <a:noFill/>
        </p:spPr>
        <p:txBody>
          <a:bodyPr wrap="square" rtlCol="0">
            <a:spAutoFit/>
          </a:bodyPr>
          <a:lstStyle/>
          <a:p>
            <a:endParaRPr lang="en-IN" dirty="0"/>
          </a:p>
          <a:p>
            <a:endParaRPr lang="en-IN" dirty="0"/>
          </a:p>
          <a:p>
            <a:endParaRPr lang="en-IN" dirty="0"/>
          </a:p>
        </p:txBody>
      </p:sp>
      <p:sp>
        <p:nvSpPr>
          <p:cNvPr id="9" name="TextBox 8">
            <a:extLst>
              <a:ext uri="{FF2B5EF4-FFF2-40B4-BE49-F238E27FC236}">
                <a16:creationId xmlns:a16="http://schemas.microsoft.com/office/drawing/2014/main" id="{5AC59D79-FB69-BF6E-7D44-723EE2EC8D69}"/>
              </a:ext>
            </a:extLst>
          </p:cNvPr>
          <p:cNvSpPr txBox="1"/>
          <p:nvPr/>
        </p:nvSpPr>
        <p:spPr>
          <a:xfrm>
            <a:off x="1078029" y="596766"/>
            <a:ext cx="8912994" cy="3693319"/>
          </a:xfrm>
          <a:prstGeom prst="rect">
            <a:avLst/>
          </a:prstGeom>
          <a:noFill/>
        </p:spPr>
        <p:txBody>
          <a:bodyPr wrap="square" rtlCol="0">
            <a:spAutoFit/>
          </a:bodyPr>
          <a:lstStyle/>
          <a:p>
            <a:r>
              <a:rPr lang="en-IN" sz="2400" dirty="0"/>
              <a:t> Mathematically, we can represent a linear regression as:</a:t>
            </a:r>
          </a:p>
          <a:p>
            <a:r>
              <a:rPr lang="en-IN" sz="2400" dirty="0"/>
              <a:t> </a:t>
            </a:r>
          </a:p>
          <a:p>
            <a:r>
              <a:rPr lang="en-IN" sz="2400" dirty="0"/>
              <a:t>Y=</a:t>
            </a:r>
            <a:r>
              <a:rPr lang="en-IN" sz="2400" dirty="0" err="1"/>
              <a:t>a+bX+e</a:t>
            </a:r>
            <a:endParaRPr lang="en-IN" sz="2400" dirty="0"/>
          </a:p>
          <a:p>
            <a:r>
              <a:rPr lang="en-IN" sz="2400" dirty="0"/>
              <a:t>Here,</a:t>
            </a:r>
          </a:p>
          <a:p>
            <a:r>
              <a:rPr lang="en-IN" sz="2400" dirty="0"/>
              <a:t>Y=Dependent variable(Target Variable)</a:t>
            </a:r>
          </a:p>
          <a:p>
            <a:r>
              <a:rPr lang="en-IN" sz="2400" dirty="0"/>
              <a:t>X=Independent variable(predictor variable)</a:t>
            </a:r>
          </a:p>
          <a:p>
            <a:r>
              <a:rPr lang="en-IN" sz="2400" dirty="0"/>
              <a:t>a=intercept of line</a:t>
            </a:r>
          </a:p>
          <a:p>
            <a:r>
              <a:rPr lang="en-IN" sz="2400" dirty="0"/>
              <a:t>b=linear regression coefficient</a:t>
            </a:r>
          </a:p>
          <a:p>
            <a:r>
              <a:rPr lang="en-IN" sz="2400" dirty="0"/>
              <a:t>E=random error</a:t>
            </a:r>
          </a:p>
          <a:p>
            <a:endParaRPr lang="en-IN" dirty="0"/>
          </a:p>
        </p:txBody>
      </p:sp>
    </p:spTree>
    <p:extLst>
      <p:ext uri="{BB962C8B-B14F-4D97-AF65-F5344CB8AC3E}">
        <p14:creationId xmlns:p14="http://schemas.microsoft.com/office/powerpoint/2010/main" val="1133925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0A17F4F-ABDE-831E-8938-9E265E8BE18D}"/>
              </a:ext>
            </a:extLst>
          </p:cNvPr>
          <p:cNvSpPr txBox="1"/>
          <p:nvPr/>
        </p:nvSpPr>
        <p:spPr>
          <a:xfrm>
            <a:off x="490889" y="517803"/>
            <a:ext cx="10992050" cy="4770537"/>
          </a:xfrm>
          <a:prstGeom prst="rect">
            <a:avLst/>
          </a:prstGeom>
          <a:noFill/>
        </p:spPr>
        <p:txBody>
          <a:bodyPr wrap="square" rtlCol="0">
            <a:spAutoFit/>
          </a:bodyPr>
          <a:lstStyle/>
          <a:p>
            <a:r>
              <a:rPr lang="en-IN" sz="3200" dirty="0"/>
              <a:t>2.Decision Tree</a:t>
            </a:r>
          </a:p>
          <a:p>
            <a:endParaRPr lang="en-IN" sz="3200" dirty="0"/>
          </a:p>
          <a:p>
            <a:pPr marL="342900" indent="-342900">
              <a:buFont typeface="Symbol" panose="05050102010706020507" pitchFamily="18" charset="2"/>
              <a:buChar char="·"/>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Decision Tree calculation has a place with the supervised learning algorithms. Decision Tree is a supervised learning technique that can be used for both classification and Regression problems, but mostly it is preferred for solving Classification problems. </a:t>
            </a:r>
          </a:p>
          <a:p>
            <a:pPr marL="342900" indent="-342900">
              <a:buFont typeface="Symbol" panose="05050102010706020507" pitchFamily="18" charset="2"/>
              <a:buChar char="·"/>
            </a:pPr>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Symbol" panose="05050102010706020507" pitchFamily="18" charset="2"/>
              <a:buChar char="·"/>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In a Decision tree, there are two nodes, which are the Decision Node and Leaf Node. Decision nodes are used to make any decision and have multiple branches, whereas Leaf nodes are the output of those decisions and do not contain any further branches.</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Symbol" panose="05050102010706020507" pitchFamily="18" charset="2"/>
              <a:buChar char="·"/>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171450" indent="-171450">
              <a:buFont typeface="Symbol" panose="05050102010706020507" pitchFamily="18" charset="2"/>
              <a:buChar char="·"/>
            </a:pPr>
            <a:endParaRPr lang="en-IN" sz="1200" dirty="0"/>
          </a:p>
        </p:txBody>
      </p:sp>
    </p:spTree>
    <p:extLst>
      <p:ext uri="{BB962C8B-B14F-4D97-AF65-F5344CB8AC3E}">
        <p14:creationId xmlns:p14="http://schemas.microsoft.com/office/powerpoint/2010/main" val="13437298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73D24A-A097-A88E-1003-ECD0B393AB91}"/>
              </a:ext>
            </a:extLst>
          </p:cNvPr>
          <p:cNvSpPr txBox="1"/>
          <p:nvPr/>
        </p:nvSpPr>
        <p:spPr>
          <a:xfrm>
            <a:off x="933651" y="510139"/>
            <a:ext cx="8643486" cy="6107313"/>
          </a:xfrm>
          <a:prstGeom prst="rect">
            <a:avLst/>
          </a:prstGeom>
          <a:noFill/>
        </p:spPr>
        <p:txBody>
          <a:bodyPr wrap="square" rtlCol="0">
            <a:spAutoFit/>
          </a:bodyPr>
          <a:lstStyle/>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The decisions or the test are performed on the basis of features of the given dataset. </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It is a graphical representation for getting all the possible solutions to a problem/decision based on given conditions.</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It is called a decision tree because, similar to a tree, it starts with the root node, which expands on further branches and constructs a tree-like structure.</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In order to build a tree, we use the CART algorithm, which stands for Classification and Regression Tree algorithm.</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 decision tree simply asks a question, and based on the answer (Yes/No), it further split the tree into sub trees. Below diagram explains the general structure of a decision tree.</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868546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79923BF-FC12-42CC-306A-D727143D76A6}"/>
              </a:ext>
            </a:extLst>
          </p:cNvPr>
          <p:cNvPicPr>
            <a:picLocks noChangeAspect="1"/>
          </p:cNvPicPr>
          <p:nvPr/>
        </p:nvPicPr>
        <p:blipFill rotWithShape="1">
          <a:blip r:embed="rId2"/>
          <a:srcRect l="14748" t="14391" r="17368" b="27150"/>
          <a:stretch/>
        </p:blipFill>
        <p:spPr>
          <a:xfrm>
            <a:off x="317634" y="1318661"/>
            <a:ext cx="9259503" cy="4485373"/>
          </a:xfrm>
          <a:prstGeom prst="rect">
            <a:avLst/>
          </a:prstGeom>
        </p:spPr>
      </p:pic>
    </p:spTree>
    <p:extLst>
      <p:ext uri="{BB962C8B-B14F-4D97-AF65-F5344CB8AC3E}">
        <p14:creationId xmlns:p14="http://schemas.microsoft.com/office/powerpoint/2010/main" val="26689585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809E7D-7C07-E0B0-E09E-4C4D18351717}"/>
              </a:ext>
            </a:extLst>
          </p:cNvPr>
          <p:cNvSpPr txBox="1"/>
          <p:nvPr/>
        </p:nvSpPr>
        <p:spPr>
          <a:xfrm>
            <a:off x="1241659" y="683394"/>
            <a:ext cx="8056345" cy="4160113"/>
          </a:xfrm>
          <a:prstGeom prst="rect">
            <a:avLst/>
          </a:prstGeom>
          <a:noFill/>
        </p:spPr>
        <p:txBody>
          <a:bodyPr wrap="square" rtlCol="0">
            <a:spAutoFit/>
          </a:bodyPr>
          <a:lstStyle/>
          <a:p>
            <a:pPr algn="just"/>
            <a:r>
              <a:rPr lang="en-IN" sz="1800" dirty="0">
                <a:solidFill>
                  <a:srgbClr val="333333"/>
                </a:solidFill>
                <a:effectLst/>
                <a:latin typeface="Segoe UI" panose="020B0502040204020203" pitchFamily="34" charset="0"/>
                <a:ea typeface="Times New Roman" panose="02020603050405020304" pitchFamily="18" charset="0"/>
              </a:rPr>
              <a:t>The complete process can be better understood using the below algorithm:</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IN" sz="1800" b="1"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Step-1:</a:t>
            </a:r>
            <a:r>
              <a:rPr lang="en-IN" sz="1800"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 Begin the tree with the root node, says S, which contains the complete dataset.</a:t>
            </a:r>
            <a:endParaRPr lang="en-IN" sz="18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IN" sz="1800" b="1"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Step-2:</a:t>
            </a:r>
            <a:r>
              <a:rPr lang="en-IN" sz="1800"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 Find the best attribute in the dataset using </a:t>
            </a:r>
            <a:r>
              <a:rPr lang="en-IN" sz="1800" b="1"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Attribute Selection Measure (ASM).</a:t>
            </a:r>
            <a:endParaRPr lang="en-IN" sz="18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IN" sz="1800" b="1"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Step-3:</a:t>
            </a:r>
            <a:r>
              <a:rPr lang="en-IN" sz="1800"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 Divide the S into subsets that contains possible values for the best attributes.</a:t>
            </a:r>
            <a:endParaRPr lang="en-IN" sz="18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IN" sz="1800" b="1"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Step-4:</a:t>
            </a:r>
            <a:r>
              <a:rPr lang="en-IN" sz="1800"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 Generate the decision tree node, which contains the best attribute.</a:t>
            </a:r>
            <a:endParaRPr lang="en-IN" sz="18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IN" sz="1800" b="1"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Step-5:</a:t>
            </a:r>
            <a:r>
              <a:rPr lang="en-IN" sz="1800" kern="0" dirty="0">
                <a:solidFill>
                  <a:srgbClr val="000000"/>
                </a:solidFill>
                <a:effectLst/>
                <a:latin typeface="Segoe UI" panose="020B0502040204020203" pitchFamily="34" charset="0"/>
                <a:ea typeface="Times New Roman" panose="02020603050405020304" pitchFamily="18" charset="0"/>
                <a:cs typeface="Times New Roman" panose="02020603050405020304" pitchFamily="18" charset="0"/>
              </a:rPr>
              <a:t> Recursively make new decision trees using the subsets of the dataset created in step -3. Continue this process until a stage is reached where you cannot further classify the nodes and called the final node as a leaf node</a:t>
            </a:r>
            <a:endParaRPr lang="en-IN" sz="18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9209817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55558E-1AE2-C5A1-EFFC-12191C7DC1F7}"/>
              </a:ext>
            </a:extLst>
          </p:cNvPr>
          <p:cNvSpPr txBox="1"/>
          <p:nvPr/>
        </p:nvSpPr>
        <p:spPr>
          <a:xfrm>
            <a:off x="1703672" y="741145"/>
            <a:ext cx="8219974" cy="5563574"/>
          </a:xfrm>
          <a:prstGeom prst="rect">
            <a:avLst/>
          </a:prstGeom>
          <a:noFill/>
        </p:spPr>
        <p:txBody>
          <a:bodyPr wrap="square" rtlCol="0">
            <a:spAutoFit/>
          </a:bodyPr>
          <a:lstStyle/>
          <a:p>
            <a:pPr algn="just">
              <a:lnSpc>
                <a:spcPct val="115000"/>
              </a:lnSpc>
              <a:spcBef>
                <a:spcPts val="200"/>
              </a:spcBef>
            </a:pPr>
            <a:r>
              <a:rPr lang="en-GB" sz="2800" b="1" kern="100" dirty="0">
                <a:solidFill>
                  <a:srgbClr val="610B4B"/>
                </a:solidFill>
                <a:effectLst/>
                <a:latin typeface="Helvetica" panose="020B0604020202020204" pitchFamily="34" charset="0"/>
                <a:ea typeface="Times New Roman" panose="02020603050405020304" pitchFamily="18" charset="0"/>
                <a:cs typeface="Times New Roman" panose="02020603050405020304" pitchFamily="18" charset="0"/>
              </a:rPr>
              <a:t>Attribute Selection Measures</a:t>
            </a:r>
            <a:endParaRPr lang="en-IN" sz="2800" b="1" kern="100" dirty="0">
              <a:solidFill>
                <a:srgbClr val="1481AB"/>
              </a:solidFill>
              <a:effectLst/>
              <a:latin typeface="Cambria" panose="02040503050406030204" pitchFamily="18" charset="0"/>
              <a:ea typeface="Times New Roman" panose="02020603050405020304" pitchFamily="18" charset="0"/>
              <a:cs typeface="Times New Roman" panose="02020603050405020304" pitchFamily="18" charset="0"/>
            </a:endParaRPr>
          </a:p>
          <a:p>
            <a:pPr algn="just"/>
            <a:r>
              <a:rPr lang="en-IN" sz="2800" dirty="0">
                <a:solidFill>
                  <a:srgbClr val="333333"/>
                </a:solidFill>
                <a:effectLst/>
                <a:latin typeface="Segoe UI" panose="020B0502040204020203" pitchFamily="34" charset="0"/>
                <a:ea typeface="Times New Roman" panose="02020603050405020304" pitchFamily="18" charset="0"/>
              </a:rPr>
              <a:t>While implementing a Decision tree, the main issue arises that how to select the best attribute for the root node and for sub-nodes. So, to solve such problems there is a technique which is called as </a:t>
            </a:r>
            <a:r>
              <a:rPr lang="en-IN" sz="2800" b="1" dirty="0">
                <a:solidFill>
                  <a:srgbClr val="333333"/>
                </a:solidFill>
                <a:effectLst/>
                <a:latin typeface="Segoe UI" panose="020B0502040204020203" pitchFamily="34" charset="0"/>
                <a:ea typeface="Times New Roman" panose="02020603050405020304" pitchFamily="18" charset="0"/>
              </a:rPr>
              <a:t>Attribute selection measure or ASM. </a:t>
            </a:r>
            <a:r>
              <a:rPr lang="en-IN" sz="2800" dirty="0">
                <a:solidFill>
                  <a:srgbClr val="333333"/>
                </a:solidFill>
                <a:effectLst/>
                <a:latin typeface="Segoe UI" panose="020B0502040204020203" pitchFamily="34" charset="0"/>
                <a:ea typeface="Times New Roman" panose="02020603050405020304" pitchFamily="18" charset="0"/>
              </a:rPr>
              <a:t>By this measurement, we can easily select the best attribute for the nodes of the tree. There are two popular techniques for ASM, which are:</a:t>
            </a:r>
          </a:p>
          <a:p>
            <a:pPr algn="just"/>
            <a:endParaRPr lang="en-IN" sz="2800" dirty="0">
              <a:effectLst/>
              <a:latin typeface="Times New Roman" panose="02020603050405020304" pitchFamily="18" charset="0"/>
              <a:ea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GB" sz="2800" b="1" kern="1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Information Gain</a:t>
            </a:r>
            <a:endParaRPr lang="en-IN" sz="28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GB" sz="2800" b="1" kern="1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Gini Index</a:t>
            </a:r>
            <a:endParaRPr lang="en-IN" sz="28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7590011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23866494-0776-3AA7-B01A-44019A7456E0}"/>
              </a:ext>
            </a:extLst>
          </p:cNvPr>
          <p:cNvSpPr>
            <a:spLocks noChangeArrowheads="1"/>
          </p:cNvSpPr>
          <p:nvPr/>
        </p:nvSpPr>
        <p:spPr bwMode="auto">
          <a:xfrm>
            <a:off x="0" y="-184666"/>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7200" algn="l"/>
              </a:tabLst>
              <a:defRPr>
                <a:solidFill>
                  <a:schemeClr val="tx1"/>
                </a:solidFill>
                <a:latin typeface="Arial" panose="020B0604020202020204" pitchFamily="34" charset="0"/>
              </a:defRPr>
            </a:lvl1pPr>
            <a:lvl2pPr eaLnBrk="0" fontAlgn="base" hangingPunct="0">
              <a:spcBef>
                <a:spcPct val="0"/>
              </a:spcBef>
              <a:spcAft>
                <a:spcPct val="0"/>
              </a:spcAft>
              <a:tabLst>
                <a:tab pos="457200" algn="l"/>
              </a:tabLst>
              <a:defRPr>
                <a:solidFill>
                  <a:schemeClr val="tx1"/>
                </a:solidFill>
                <a:latin typeface="Arial" panose="020B0604020202020204" pitchFamily="34" charset="0"/>
              </a:defRPr>
            </a:lvl2pPr>
            <a:lvl3pPr eaLnBrk="0" fontAlgn="base" hangingPunct="0">
              <a:spcBef>
                <a:spcPct val="0"/>
              </a:spcBef>
              <a:spcAft>
                <a:spcPct val="0"/>
              </a:spcAft>
              <a:tabLst>
                <a:tab pos="457200" algn="l"/>
              </a:tabLst>
              <a:defRPr>
                <a:solidFill>
                  <a:schemeClr val="tx1"/>
                </a:solidFill>
                <a:latin typeface="Arial" panose="020B0604020202020204" pitchFamily="34" charset="0"/>
              </a:defRPr>
            </a:lvl3pPr>
            <a:lvl4pPr eaLnBrk="0" fontAlgn="base" hangingPunct="0">
              <a:spcBef>
                <a:spcPct val="0"/>
              </a:spcBef>
              <a:spcAft>
                <a:spcPct val="0"/>
              </a:spcAft>
              <a:tabLst>
                <a:tab pos="457200" algn="l"/>
              </a:tabLst>
              <a:defRPr>
                <a:solidFill>
                  <a:schemeClr val="tx1"/>
                </a:solidFill>
                <a:latin typeface="Arial" panose="020B0604020202020204" pitchFamily="34" charset="0"/>
              </a:defRPr>
            </a:lvl4pPr>
            <a:lvl5pPr eaLnBrk="0" fontAlgn="base" hangingPunct="0">
              <a:spcBef>
                <a:spcPct val="0"/>
              </a:spcBef>
              <a:spcAft>
                <a:spcPct val="0"/>
              </a:spcAft>
              <a:tabLst>
                <a:tab pos="457200" algn="l"/>
              </a:tabLst>
              <a:defRPr>
                <a:solidFill>
                  <a:schemeClr val="tx1"/>
                </a:solidFill>
                <a:latin typeface="Arial" panose="020B0604020202020204" pitchFamily="34" charset="0"/>
              </a:defRPr>
            </a:lvl5pPr>
            <a:lvl6pPr eaLnBrk="0" fontAlgn="base" hangingPunct="0">
              <a:spcBef>
                <a:spcPct val="0"/>
              </a:spcBef>
              <a:spcAft>
                <a:spcPct val="0"/>
              </a:spcAft>
              <a:tabLst>
                <a:tab pos="457200" algn="l"/>
              </a:tabLst>
              <a:defRPr>
                <a:solidFill>
                  <a:schemeClr val="tx1"/>
                </a:solidFill>
                <a:latin typeface="Arial" panose="020B0604020202020204" pitchFamily="34" charset="0"/>
              </a:defRPr>
            </a:lvl6pPr>
            <a:lvl7pPr eaLnBrk="0" fontAlgn="base" hangingPunct="0">
              <a:spcBef>
                <a:spcPct val="0"/>
              </a:spcBef>
              <a:spcAft>
                <a:spcPct val="0"/>
              </a:spcAft>
              <a:tabLst>
                <a:tab pos="457200" algn="l"/>
              </a:tabLst>
              <a:defRPr>
                <a:solidFill>
                  <a:schemeClr val="tx1"/>
                </a:solidFill>
                <a:latin typeface="Arial" panose="020B0604020202020204" pitchFamily="34" charset="0"/>
              </a:defRPr>
            </a:lvl7pPr>
            <a:lvl8pPr eaLnBrk="0" fontAlgn="base" hangingPunct="0">
              <a:spcBef>
                <a:spcPct val="0"/>
              </a:spcBef>
              <a:spcAft>
                <a:spcPct val="0"/>
              </a:spcAft>
              <a:tabLst>
                <a:tab pos="457200" algn="l"/>
              </a:tabLst>
              <a:defRPr>
                <a:solidFill>
                  <a:schemeClr val="tx1"/>
                </a:solidFill>
                <a:latin typeface="Arial" panose="020B0604020202020204" pitchFamily="34" charset="0"/>
              </a:defRPr>
            </a:lvl8pPr>
            <a:lvl9pPr eaLnBrk="0" fontAlgn="base" hangingPunct="0">
              <a:spcBef>
                <a:spcPct val="0"/>
              </a:spcBef>
              <a:spcAft>
                <a:spcPct val="0"/>
              </a:spcAft>
              <a:tabLst>
                <a:tab pos="4572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457200" algn="l"/>
              </a:tabLst>
            </a:pPr>
            <a:endParaRPr kumimoji="0" lang="en-GB" altLang="en-US" sz="18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42307DA9-12A7-3B32-7589-FBB428EAC3EA}"/>
              </a:ext>
            </a:extLst>
          </p:cNvPr>
          <p:cNvSpPr txBox="1"/>
          <p:nvPr/>
        </p:nvSpPr>
        <p:spPr>
          <a:xfrm>
            <a:off x="635266" y="392229"/>
            <a:ext cx="10289407" cy="5229637"/>
          </a:xfrm>
          <a:prstGeom prst="rect">
            <a:avLst/>
          </a:prstGeom>
          <a:noFill/>
        </p:spPr>
        <p:txBody>
          <a:bodyPr wrap="square" rtlCol="0">
            <a:spAutoFit/>
          </a:bodyPr>
          <a:lstStyle/>
          <a:p>
            <a:pPr algn="just">
              <a:lnSpc>
                <a:spcPct val="115000"/>
              </a:lnSpc>
              <a:spcBef>
                <a:spcPts val="200"/>
              </a:spcBef>
            </a:pPr>
            <a:r>
              <a:rPr lang="en-GB" sz="2000" b="1" kern="100" dirty="0">
                <a:solidFill>
                  <a:srgbClr val="610B4B"/>
                </a:solidFill>
                <a:effectLst/>
                <a:latin typeface="Helvetica" panose="020B0604020202020204" pitchFamily="34" charset="0"/>
                <a:ea typeface="Times New Roman" panose="02020603050405020304" pitchFamily="18" charset="0"/>
                <a:cs typeface="Times New Roman" panose="02020603050405020304" pitchFamily="18" charset="0"/>
              </a:rPr>
              <a:t>1. Information Gain:</a:t>
            </a:r>
            <a:endParaRPr lang="en-IN" sz="2000" b="1" kern="100" dirty="0">
              <a:solidFill>
                <a:srgbClr val="0D557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GB" sz="2000" kern="1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Information gain is the measurement of changes in entropy after the segmentation of a dataset based on an attribute.</a:t>
            </a:r>
            <a:endParaRPr lang="en-IN" sz="20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GB" sz="2000" kern="1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It calculates how much information a feature provides us about a class.</a:t>
            </a:r>
            <a:endParaRPr lang="en-IN" sz="20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GB" sz="2000" kern="1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According to the value of information gain, we split the node and build the decision tree.</a:t>
            </a:r>
            <a:endParaRPr lang="en-IN" sz="20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GB" sz="2000" kern="100" dirty="0">
                <a:solidFill>
                  <a:srgbClr val="000000"/>
                </a:solidFill>
                <a:effectLst/>
                <a:latin typeface="Segoe UI" panose="020B0502040204020203" pitchFamily="34" charset="0"/>
                <a:ea typeface="Calibri" panose="020F0502020204030204" pitchFamily="34" charset="0"/>
                <a:cs typeface="Times New Roman" panose="02020603050405020304" pitchFamily="18" charset="0"/>
              </a:rPr>
              <a:t>A decision tree algorithm always tries to maximize the value of information gain, and a node/attribute having the highest information gain is split first. It can be calculated using the below formula:</a:t>
            </a:r>
          </a:p>
          <a:p>
            <a:pPr marL="34290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IN" sz="2000" dirty="0">
                <a:solidFill>
                  <a:srgbClr val="000000"/>
                </a:solidFill>
                <a:effectLst/>
                <a:latin typeface="Segoe UI" panose="020B0502040204020203" pitchFamily="34" charset="0"/>
                <a:ea typeface="Times New Roman" panose="02020603050405020304" pitchFamily="18" charset="0"/>
              </a:rPr>
              <a:t>Information Gain= Entropy(S)- [(Weighted </a:t>
            </a:r>
            <a:r>
              <a:rPr lang="en-IN" sz="2000" dirty="0" err="1">
                <a:solidFill>
                  <a:srgbClr val="000000"/>
                </a:solidFill>
                <a:effectLst/>
                <a:latin typeface="Segoe UI" panose="020B0502040204020203" pitchFamily="34" charset="0"/>
                <a:ea typeface="Times New Roman" panose="02020603050405020304" pitchFamily="18" charset="0"/>
              </a:rPr>
              <a:t>Avg</a:t>
            </a:r>
            <a:r>
              <a:rPr lang="en-IN" sz="2000" dirty="0">
                <a:solidFill>
                  <a:srgbClr val="000000"/>
                </a:solidFill>
                <a:effectLst/>
                <a:latin typeface="Segoe UI" panose="020B0502040204020203" pitchFamily="34" charset="0"/>
                <a:ea typeface="Times New Roman" panose="02020603050405020304" pitchFamily="18" charset="0"/>
              </a:rPr>
              <a:t>) *Entropy(each feature) ]</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endParaRPr lang="en-IN" sz="20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gn="just">
              <a:lnSpc>
                <a:spcPts val="1875"/>
              </a:lnSpc>
              <a:spcBef>
                <a:spcPts val="300"/>
              </a:spcBef>
              <a:spcAft>
                <a:spcPts val="1000"/>
              </a:spcAft>
              <a:buSzPts val="1000"/>
              <a:buFont typeface="Courier New" panose="02070309020205020404" pitchFamily="49" charset="0"/>
              <a:buChar char="o"/>
              <a:tabLst>
                <a:tab pos="457200" algn="l"/>
              </a:tabLst>
            </a:pPr>
            <a:r>
              <a:rPr lang="en-IN" sz="2000" b="1" dirty="0">
                <a:solidFill>
                  <a:srgbClr val="333333"/>
                </a:solidFill>
                <a:effectLst/>
                <a:latin typeface="Segoe UI" panose="020B0502040204020203" pitchFamily="34" charset="0"/>
                <a:ea typeface="Times New Roman" panose="02020603050405020304" pitchFamily="18" charset="0"/>
              </a:rPr>
              <a:t>Entropy:</a:t>
            </a:r>
            <a:r>
              <a:rPr lang="en-IN" sz="2000" dirty="0">
                <a:solidFill>
                  <a:srgbClr val="333333"/>
                </a:solidFill>
                <a:effectLst/>
                <a:latin typeface="Segoe UI" panose="020B0502040204020203" pitchFamily="34" charset="0"/>
                <a:ea typeface="Times New Roman" panose="02020603050405020304" pitchFamily="18" charset="0"/>
              </a:rPr>
              <a:t> Entropy is a metric to measure the impurity in a given attribute. It specifies randomness in data. Entropy can be calculated as:</a:t>
            </a:r>
          </a:p>
          <a:p>
            <a:pPr marL="342900" indent="-342900" algn="just">
              <a:lnSpc>
                <a:spcPts val="1875"/>
              </a:lnSpc>
              <a:spcBef>
                <a:spcPts val="300"/>
              </a:spcBef>
              <a:spcAft>
                <a:spcPts val="1000"/>
              </a:spcAft>
              <a:buSzPts val="1000"/>
              <a:buFont typeface="Courier New" panose="02070309020205020404" pitchFamily="49" charset="0"/>
              <a:buChar char="o"/>
              <a:tabLst>
                <a:tab pos="457200" algn="l"/>
              </a:tabLst>
            </a:pP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ts val="1875"/>
              </a:lnSpc>
              <a:spcBef>
                <a:spcPts val="300"/>
              </a:spcBef>
              <a:spcAft>
                <a:spcPts val="1000"/>
              </a:spcAft>
              <a:buSzPts val="1000"/>
              <a:buFont typeface="Courier New" panose="02070309020205020404" pitchFamily="49" charset="0"/>
              <a:buChar char="o"/>
              <a:tabLst>
                <a:tab pos="457200" algn="l"/>
              </a:tabLst>
            </a:pPr>
            <a:endParaRPr lang="en-IN" sz="1800" kern="1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065050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A17A32-DBFC-2E30-22AF-C4740B7839CB}"/>
              </a:ext>
            </a:extLst>
          </p:cNvPr>
          <p:cNvSpPr txBox="1"/>
          <p:nvPr/>
        </p:nvSpPr>
        <p:spPr>
          <a:xfrm>
            <a:off x="3632287" y="2967335"/>
            <a:ext cx="3103348" cy="923330"/>
          </a:xfrm>
          <a:prstGeom prst="rect">
            <a:avLst/>
          </a:prstGeom>
          <a:noFill/>
        </p:spPr>
        <p:txBody>
          <a:bodyPr wrap="square" rtlCol="0">
            <a:spAutoFit/>
          </a:bodyPr>
          <a:lstStyle/>
          <a:p>
            <a:endParaRPr lang="en-IN" dirty="0"/>
          </a:p>
          <a:p>
            <a:endParaRPr lang="en-IN" dirty="0"/>
          </a:p>
          <a:p>
            <a:endParaRPr lang="en-IN" dirty="0"/>
          </a:p>
        </p:txBody>
      </p:sp>
      <p:sp>
        <p:nvSpPr>
          <p:cNvPr id="5" name="Rectangle 2">
            <a:extLst>
              <a:ext uri="{FF2B5EF4-FFF2-40B4-BE49-F238E27FC236}">
                <a16:creationId xmlns:a16="http://schemas.microsoft.com/office/drawing/2014/main" id="{02A9EFC2-9D14-5AB4-FC5F-FA6B13E9FC45}"/>
              </a:ext>
            </a:extLst>
          </p:cNvPr>
          <p:cNvSpPr>
            <a:spLocks noChangeArrowheads="1"/>
          </p:cNvSpPr>
          <p:nvPr/>
        </p:nvSpPr>
        <p:spPr bwMode="auto">
          <a:xfrm>
            <a:off x="2002055" y="2014120"/>
            <a:ext cx="6323798" cy="258532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333333"/>
                </a:solidFill>
                <a:effectLst/>
                <a:latin typeface="Arial Unicode MS" panose="020B0604020202020204" pitchFamily="34" charset="-128"/>
                <a:ea typeface="Times New Roman" panose="02020603050405020304" pitchFamily="18" charset="0"/>
                <a:cs typeface="Courier New" panose="02070309020205020404" pitchFamily="49" charset="0"/>
              </a:rPr>
              <a:t>Entropy(s)= -P(yes)log2 P(yes)- P(no) log2 P(no)</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333333"/>
                </a:solidFill>
                <a:effectLst/>
                <a:latin typeface="Segoe UI" panose="020B0502040204020203" pitchFamily="34" charset="0"/>
                <a:ea typeface="Times New Roman" panose="02020603050405020304" pitchFamily="18" charset="0"/>
                <a:cs typeface="Segoe UI" panose="020B0502040204020203" pitchFamily="34" charset="0"/>
              </a:rPr>
              <a:t>Where,</a:t>
            </a: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GB" altLang="en-US" sz="2400" b="1"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S= Total number of samples</a:t>
            </a:r>
            <a:endParaRPr kumimoji="0" lang="en-GB" altLang="en-US" sz="24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GB" altLang="en-US" sz="2400" b="1"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P(yes)= probability of yes</a:t>
            </a:r>
            <a:endParaRPr kumimoji="0" lang="en-GB" altLang="en-US" sz="24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GB" altLang="en-US" sz="2400" b="1"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P(no)= probability of no</a:t>
            </a:r>
            <a:endParaRPr kumimoji="0" lang="en-GB"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668433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31E4510C-3F18-D0C3-812A-3C4634896D21}"/>
              </a:ext>
            </a:extLst>
          </p:cNvPr>
          <p:cNvSpPr>
            <a:spLocks noChangeArrowheads="1"/>
          </p:cNvSpPr>
          <p:nvPr/>
        </p:nvSpPr>
        <p:spPr bwMode="auto">
          <a:xfrm>
            <a:off x="616017" y="1017547"/>
            <a:ext cx="9009246" cy="348169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220" tIns="47610" rIns="91440" bIns="4761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GB" altLang="en-US" sz="2000" b="1" i="0" u="none" strike="noStrike" cap="none" normalizeH="0" baseline="0" dirty="0">
                <a:ln>
                  <a:noFill/>
                </a:ln>
                <a:solidFill>
                  <a:srgbClr val="610B4B"/>
                </a:solidFill>
                <a:effectLst/>
                <a:latin typeface="Helvetica" panose="020B0604020202020204" pitchFamily="34" charset="0"/>
                <a:ea typeface="Times New Roman" panose="02020603050405020304" pitchFamily="18" charset="0"/>
                <a:cs typeface="Times New Roman" panose="02020603050405020304" pitchFamily="18" charset="0"/>
              </a:rPr>
              <a:t>2. Gini Index:</a:t>
            </a:r>
            <a:endParaRPr kumimoji="0" lang="en-GB" altLang="en-US" sz="2000" b="0" i="0" u="none" strike="noStrike" cap="none" normalizeH="0" baseline="0" dirty="0">
              <a:ln>
                <a:noFill/>
              </a:ln>
              <a:solidFill>
                <a:srgbClr val="0D5571"/>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GB" altLang="en-US" sz="2000" b="0"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Gini index is a measure of impurity or purity used while creating a decision tree in the CART(Classification and Regression Tree) algorithm.</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GB" altLang="en-US" sz="20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GB" altLang="en-US" sz="2000" b="0"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An attribute with the low Gini index should be preferred as compared to the high Gini index.</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GB" altLang="en-US" sz="20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GB" altLang="en-US" sz="2000" b="0"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It only creates binary splits</a:t>
            </a:r>
          </a:p>
          <a:p>
            <a:pPr marL="0" marR="0" lvl="0" indent="0" algn="just" defTabSz="914400" rtl="0" eaLnBrk="0" fontAlgn="base" latinLnBrk="0" hangingPunct="0">
              <a:lnSpc>
                <a:spcPct val="100000"/>
              </a:lnSpc>
              <a:spcBef>
                <a:spcPct val="0"/>
              </a:spcBef>
              <a:spcAft>
                <a:spcPct val="0"/>
              </a:spcAft>
              <a:buClrTx/>
              <a:buSzTx/>
              <a:buFontTx/>
              <a:buChar char="•"/>
              <a:tabLst/>
            </a:pPr>
            <a:endParaRPr kumimoji="0" lang="en-GB" altLang="en-US" sz="2000" b="0"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GB" altLang="en-US" sz="2000" b="0" i="0" u="none" strike="noStrike" cap="none" normalizeH="0" baseline="0" dirty="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Gini index can be calculated using the below formula:</a:t>
            </a:r>
            <a:endParaRPr kumimoji="0" lang="en-GB" altLang="en-US" sz="2000" b="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GB" altLang="en-US" sz="2000" b="0" i="0" u="none" strike="noStrike" cap="none" normalizeH="0" baseline="0" dirty="0">
                <a:ln>
                  <a:noFill/>
                </a:ln>
                <a:solidFill>
                  <a:srgbClr val="333333"/>
                </a:solidFill>
                <a:effectLst/>
                <a:latin typeface="Arial Unicode MS" panose="020B0604020202020204" pitchFamily="34" charset="-128"/>
                <a:ea typeface="Times New Roman" panose="02020603050405020304" pitchFamily="18" charset="0"/>
                <a:cs typeface="Courier New" panose="02070309020205020404" pitchFamily="49" charset="0"/>
              </a:rPr>
              <a:t>Gini Index= 1- ∑</a:t>
            </a:r>
            <a:r>
              <a:rPr kumimoji="0" lang="en-GB" altLang="en-US" sz="2000" b="0" i="0" u="none" strike="noStrike" cap="none" normalizeH="0" baseline="-30000" dirty="0">
                <a:ln>
                  <a:noFill/>
                </a:ln>
                <a:solidFill>
                  <a:srgbClr val="333333"/>
                </a:solidFill>
                <a:effectLst/>
                <a:latin typeface="Arial Unicode MS" panose="020B0604020202020204" pitchFamily="34" charset="-128"/>
                <a:ea typeface="Times New Roman" panose="02020603050405020304" pitchFamily="18" charset="0"/>
                <a:cs typeface="Courier New" panose="02070309020205020404" pitchFamily="49" charset="0"/>
              </a:rPr>
              <a:t>j</a:t>
            </a:r>
            <a:r>
              <a:rPr kumimoji="0" lang="en-GB" altLang="en-US" sz="2000" b="0" i="0" u="none" strike="noStrike" cap="none" normalizeH="0" baseline="0" dirty="0">
                <a:ln>
                  <a:noFill/>
                </a:ln>
                <a:solidFill>
                  <a:srgbClr val="333333"/>
                </a:solidFill>
                <a:effectLst/>
                <a:latin typeface="Arial Unicode MS" panose="020B0604020202020204" pitchFamily="34" charset="-128"/>
                <a:ea typeface="Times New Roman" panose="02020603050405020304" pitchFamily="18" charset="0"/>
                <a:cs typeface="Courier New" panose="02070309020205020404" pitchFamily="49" charset="0"/>
              </a:rPr>
              <a:t>P</a:t>
            </a:r>
            <a:r>
              <a:rPr kumimoji="0" lang="en-GB" altLang="en-US" sz="2000" b="0" i="0" u="none" strike="noStrike" cap="none" normalizeH="0" baseline="-30000" dirty="0">
                <a:ln>
                  <a:noFill/>
                </a:ln>
                <a:solidFill>
                  <a:srgbClr val="333333"/>
                </a:solidFill>
                <a:effectLst/>
                <a:latin typeface="Arial Unicode MS" panose="020B0604020202020204" pitchFamily="34" charset="-128"/>
                <a:ea typeface="Times New Roman" panose="02020603050405020304" pitchFamily="18" charset="0"/>
                <a:cs typeface="Courier New" panose="02070309020205020404" pitchFamily="49" charset="0"/>
              </a:rPr>
              <a:t>j</a:t>
            </a:r>
            <a:r>
              <a:rPr kumimoji="0" lang="en-GB" altLang="en-US" sz="2000" b="0" i="0" u="none" strike="noStrike" cap="none" normalizeH="0" baseline="30000" dirty="0">
                <a:ln>
                  <a:noFill/>
                </a:ln>
                <a:solidFill>
                  <a:srgbClr val="333333"/>
                </a:solidFill>
                <a:effectLst/>
                <a:latin typeface="Arial Unicode MS" panose="020B0604020202020204" pitchFamily="34" charset="-128"/>
                <a:ea typeface="Times New Roman" panose="02020603050405020304" pitchFamily="18" charset="0"/>
                <a:cs typeface="Courier New" panose="02070309020205020404" pitchFamily="49" charset="0"/>
              </a:rPr>
              <a:t>2</a:t>
            </a:r>
            <a:r>
              <a:rPr kumimoji="0" lang="en-GB" altLang="en-US" sz="2000" b="0" i="0" u="none" strike="noStrike" cap="none" normalizeH="0" baseline="0" dirty="0">
                <a:ln>
                  <a:noFill/>
                </a:ln>
                <a:solidFill>
                  <a:schemeClr val="tx1"/>
                </a:solidFill>
                <a:effectLst/>
              </a:rPr>
              <a:t> </a:t>
            </a:r>
            <a:endParaRPr kumimoji="0" lang="en-GB"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565832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72E0E-3459-13E3-79F6-93FE074D5601}"/>
              </a:ext>
            </a:extLst>
          </p:cNvPr>
          <p:cNvSpPr>
            <a:spLocks noGrp="1"/>
          </p:cNvSpPr>
          <p:nvPr>
            <p:ph type="title"/>
          </p:nvPr>
        </p:nvSpPr>
        <p:spPr>
          <a:xfrm>
            <a:off x="677334" y="609600"/>
            <a:ext cx="5165201" cy="853440"/>
          </a:xfrm>
        </p:spPr>
        <p:style>
          <a:lnRef idx="2">
            <a:schemeClr val="dk1"/>
          </a:lnRef>
          <a:fillRef idx="1">
            <a:schemeClr val="lt1"/>
          </a:fillRef>
          <a:effectRef idx="0">
            <a:schemeClr val="dk1"/>
          </a:effectRef>
          <a:fontRef idx="minor">
            <a:schemeClr val="dk1"/>
          </a:fontRef>
        </p:style>
        <p:txBody>
          <a:bodyPr>
            <a:noAutofit/>
          </a:bodyPr>
          <a:lstStyle/>
          <a:p>
            <a:r>
              <a:rPr lang="en-IN" sz="4400" dirty="0"/>
              <a:t>Table Of Contents:</a:t>
            </a:r>
            <a:br>
              <a:rPr lang="en-IN" sz="4400" dirty="0"/>
            </a:br>
            <a:endParaRPr lang="en-IN" sz="4400" dirty="0"/>
          </a:p>
        </p:txBody>
      </p:sp>
      <p:sp>
        <p:nvSpPr>
          <p:cNvPr id="4" name="Content Placeholder 3">
            <a:extLst>
              <a:ext uri="{FF2B5EF4-FFF2-40B4-BE49-F238E27FC236}">
                <a16:creationId xmlns:a16="http://schemas.microsoft.com/office/drawing/2014/main" id="{01A3E571-6DA7-ACAD-8BA1-0CC749552FCE}"/>
              </a:ext>
            </a:extLst>
          </p:cNvPr>
          <p:cNvSpPr>
            <a:spLocks noGrp="1"/>
          </p:cNvSpPr>
          <p:nvPr>
            <p:ph sz="half" idx="2"/>
          </p:nvPr>
        </p:nvSpPr>
        <p:spPr>
          <a:xfrm>
            <a:off x="675750" y="2281954"/>
            <a:ext cx="8314246" cy="3759408"/>
          </a:xfrm>
        </p:spPr>
        <p:txBody>
          <a:bodyPr>
            <a:normAutofit fontScale="85000" lnSpcReduction="20000"/>
          </a:bodyPr>
          <a:lstStyle/>
          <a:p>
            <a:pPr>
              <a:buFont typeface="Wingdings" panose="05000000000000000000" pitchFamily="2" charset="2"/>
              <a:buChar char="q"/>
            </a:pPr>
            <a:r>
              <a:rPr lang="en-IN" sz="2400" b="1" dirty="0"/>
              <a:t>Problem Statement</a:t>
            </a:r>
          </a:p>
          <a:p>
            <a:pPr>
              <a:buFont typeface="Wingdings" panose="05000000000000000000" pitchFamily="2" charset="2"/>
              <a:buChar char="q"/>
            </a:pPr>
            <a:r>
              <a:rPr lang="en-IN" sz="2400" b="1" dirty="0"/>
              <a:t>Introduction</a:t>
            </a:r>
          </a:p>
          <a:p>
            <a:pPr>
              <a:buFont typeface="Wingdings" panose="05000000000000000000" pitchFamily="2" charset="2"/>
              <a:buChar char="q"/>
            </a:pPr>
            <a:r>
              <a:rPr lang="en-IN" sz="2400" b="1" dirty="0"/>
              <a:t>Related Works</a:t>
            </a:r>
          </a:p>
          <a:p>
            <a:pPr>
              <a:buFont typeface="Wingdings" panose="05000000000000000000" pitchFamily="2" charset="2"/>
              <a:buChar char="q"/>
            </a:pPr>
            <a:r>
              <a:rPr lang="en-IN" sz="2400" b="1" dirty="0"/>
              <a:t>Methodology</a:t>
            </a:r>
          </a:p>
          <a:p>
            <a:pPr>
              <a:buFont typeface="Wingdings" panose="05000000000000000000" pitchFamily="2" charset="2"/>
              <a:buChar char="q"/>
            </a:pPr>
            <a:r>
              <a:rPr lang="en-IN" sz="2400" b="1" dirty="0"/>
              <a:t>Result</a:t>
            </a:r>
          </a:p>
          <a:p>
            <a:pPr>
              <a:buFont typeface="Wingdings" panose="05000000000000000000" pitchFamily="2" charset="2"/>
              <a:buChar char="q"/>
            </a:pPr>
            <a:r>
              <a:rPr lang="en-IN" sz="2400" b="1" dirty="0"/>
              <a:t>Observation</a:t>
            </a:r>
          </a:p>
          <a:p>
            <a:pPr>
              <a:buFont typeface="Wingdings" panose="05000000000000000000" pitchFamily="2" charset="2"/>
              <a:buChar char="q"/>
            </a:pPr>
            <a:r>
              <a:rPr lang="en-IN" sz="2400" b="1" dirty="0"/>
              <a:t>Conclusion</a:t>
            </a:r>
          </a:p>
          <a:p>
            <a:pPr>
              <a:buFont typeface="Wingdings" panose="05000000000000000000" pitchFamily="2" charset="2"/>
              <a:buChar char="q"/>
            </a:pPr>
            <a:r>
              <a:rPr lang="en-IN" sz="2400" b="1" dirty="0"/>
              <a:t>Reference</a:t>
            </a:r>
          </a:p>
          <a:p>
            <a:pPr>
              <a:buFont typeface="Wingdings" panose="05000000000000000000" pitchFamily="2" charset="2"/>
              <a:buChar char="q"/>
            </a:pPr>
            <a:r>
              <a:rPr lang="en-IN" sz="2400" b="1" dirty="0"/>
              <a:t>Appendix</a:t>
            </a:r>
          </a:p>
          <a:p>
            <a:pPr>
              <a:buFont typeface="Wingdings" panose="05000000000000000000" pitchFamily="2" charset="2"/>
              <a:buChar char="q"/>
            </a:pPr>
            <a:r>
              <a:rPr lang="en-IN" sz="2400" b="1" dirty="0"/>
              <a:t>Acknowledgement</a:t>
            </a:r>
          </a:p>
          <a:p>
            <a:pPr>
              <a:buFont typeface="Wingdings" panose="05000000000000000000" pitchFamily="2" charset="2"/>
              <a:buChar char="q"/>
            </a:pPr>
            <a:endParaRPr lang="en-IN" sz="2400" b="1" dirty="0"/>
          </a:p>
          <a:p>
            <a:pPr>
              <a:buFont typeface="Wingdings" panose="05000000000000000000" pitchFamily="2" charset="2"/>
              <a:buChar char="q"/>
            </a:pPr>
            <a:endParaRPr lang="en-IN" sz="2400" b="1" dirty="0"/>
          </a:p>
          <a:p>
            <a:pPr>
              <a:buFont typeface="Wingdings" panose="05000000000000000000" pitchFamily="2" charset="2"/>
              <a:buChar char="q"/>
            </a:pPr>
            <a:endParaRPr lang="en-IN" sz="2400" b="1" dirty="0"/>
          </a:p>
        </p:txBody>
      </p:sp>
    </p:spTree>
    <p:extLst>
      <p:ext uri="{BB962C8B-B14F-4D97-AF65-F5344CB8AC3E}">
        <p14:creationId xmlns:p14="http://schemas.microsoft.com/office/powerpoint/2010/main" val="23238944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A688CF-758C-86F1-53CE-E08B24AD6247}"/>
              </a:ext>
            </a:extLst>
          </p:cNvPr>
          <p:cNvSpPr txBox="1"/>
          <p:nvPr/>
        </p:nvSpPr>
        <p:spPr>
          <a:xfrm>
            <a:off x="567892" y="683394"/>
            <a:ext cx="10222028" cy="4770537"/>
          </a:xfrm>
          <a:prstGeom prst="rect">
            <a:avLst/>
          </a:prstGeom>
          <a:noFill/>
        </p:spPr>
        <p:txBody>
          <a:bodyPr wrap="square" rtlCol="0">
            <a:spAutoFit/>
          </a:bodyPr>
          <a:lstStyle/>
          <a:p>
            <a:r>
              <a:rPr lang="en-GB" sz="2800" b="1" kern="100" dirty="0">
                <a:effectLst/>
                <a:latin typeface="Calibri" panose="020F0502020204030204" pitchFamily="34" charset="0"/>
                <a:ea typeface="Calibri" panose="020F0502020204030204" pitchFamily="34" charset="0"/>
                <a:cs typeface="Times New Roman" panose="02020603050405020304" pitchFamily="18" charset="0"/>
              </a:rPr>
              <a:t>Random </a:t>
            </a:r>
            <a:r>
              <a:rPr lang="en-GB" sz="2800" b="1" kern="100" dirty="0" err="1">
                <a:effectLst/>
                <a:latin typeface="Calibri" panose="020F0502020204030204" pitchFamily="34" charset="0"/>
                <a:ea typeface="Calibri" panose="020F0502020204030204" pitchFamily="34" charset="0"/>
                <a:cs typeface="Times New Roman" panose="02020603050405020304" pitchFamily="18" charset="0"/>
              </a:rPr>
              <a:t>Forset</a:t>
            </a:r>
            <a:r>
              <a:rPr lang="en-GB" sz="2800" b="1" kern="100" dirty="0">
                <a:effectLst/>
                <a:latin typeface="Calibri" panose="020F0502020204030204" pitchFamily="34" charset="0"/>
                <a:ea typeface="Calibri" panose="020F0502020204030204" pitchFamily="34" charset="0"/>
                <a:cs typeface="Times New Roman" panose="02020603050405020304" pitchFamily="18" charset="0"/>
              </a:rPr>
              <a:t>:</a:t>
            </a:r>
          </a:p>
          <a:p>
            <a:endParaRPr lang="en-GB" kern="100" dirty="0">
              <a:latin typeface="Calibri" panose="020F0502020204030204" pitchFamily="34" charset="0"/>
              <a:ea typeface="Calibri" panose="020F0502020204030204" pitchFamily="34" charset="0"/>
              <a:cs typeface="Times New Roman" panose="02020603050405020304" pitchFamily="18" charset="0"/>
            </a:endParaRPr>
          </a:p>
          <a:p>
            <a:r>
              <a:rPr lang="en-GB" sz="2400" kern="100" dirty="0">
                <a:effectLst/>
                <a:latin typeface="Calibri" panose="020F0502020204030204" pitchFamily="34" charset="0"/>
                <a:ea typeface="Calibri" panose="020F0502020204030204" pitchFamily="34" charset="0"/>
                <a:cs typeface="Times New Roman" panose="02020603050405020304" pitchFamily="18" charset="0"/>
              </a:rPr>
              <a:t>As the name suggests, “Random Forest is a classifier that contains a number of decision trees on various subsets of the given dataset </a:t>
            </a:r>
            <a:r>
              <a:rPr lang="en-GB" sz="2400" kern="100" dirty="0">
                <a:latin typeface="Calibri" panose="020F0502020204030204" pitchFamily="34" charset="0"/>
                <a:ea typeface="Calibri" panose="020F0502020204030204" pitchFamily="34" charset="0"/>
                <a:cs typeface="Times New Roman" panose="02020603050405020304" pitchFamily="18" charset="0"/>
              </a:rPr>
              <a:t>.</a:t>
            </a:r>
          </a:p>
          <a:p>
            <a:endParaRPr lang="en-GB" sz="2400" kern="100" dirty="0">
              <a:latin typeface="Calibri" panose="020F0502020204030204" pitchFamily="34" charset="0"/>
              <a:ea typeface="Calibri" panose="020F0502020204030204" pitchFamily="34" charset="0"/>
              <a:cs typeface="Times New Roman" panose="02020603050405020304" pitchFamily="18" charset="0"/>
            </a:endParaRPr>
          </a:p>
          <a:p>
            <a:r>
              <a:rPr lang="en-GB" sz="2400" kern="100" dirty="0">
                <a:effectLst/>
                <a:latin typeface="Calibri" panose="020F0502020204030204" pitchFamily="34" charset="0"/>
                <a:ea typeface="Calibri" panose="020F0502020204030204" pitchFamily="34" charset="0"/>
                <a:cs typeface="Times New Roman" panose="02020603050405020304" pitchFamily="18" charset="0"/>
              </a:rPr>
              <a:t>Instead of relying on one decision tree, the random forest takes the prediction from each tree and based on the majority votes of predictions, and it predicts the final output. </a:t>
            </a:r>
          </a:p>
          <a:p>
            <a:endParaRPr lang="en-GB" sz="2400" kern="100" dirty="0">
              <a:latin typeface="Calibri" panose="020F0502020204030204" pitchFamily="34" charset="0"/>
              <a:ea typeface="Calibri" panose="020F0502020204030204" pitchFamily="34" charset="0"/>
              <a:cs typeface="Times New Roman" panose="02020603050405020304" pitchFamily="18" charset="0"/>
            </a:endParaRPr>
          </a:p>
          <a:p>
            <a:r>
              <a:rPr lang="en-GB" sz="2400" kern="100" dirty="0">
                <a:effectLst/>
                <a:latin typeface="Calibri" panose="020F0502020204030204" pitchFamily="34" charset="0"/>
                <a:ea typeface="Calibri" panose="020F0502020204030204" pitchFamily="34" charset="0"/>
                <a:cs typeface="Times New Roman" panose="02020603050405020304" pitchFamily="18" charset="0"/>
              </a:rPr>
              <a:t>The greater number of trees in the forest leads to higher accuracy and prevents the problem of over fitting. The below diagram explains the working of the Random Forest algorithm.</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5050095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ACB785-CC04-E4A9-0AEF-7C602041E3BF}"/>
              </a:ext>
            </a:extLst>
          </p:cNvPr>
          <p:cNvSpPr txBox="1"/>
          <p:nvPr/>
        </p:nvSpPr>
        <p:spPr>
          <a:xfrm>
            <a:off x="1345933" y="999423"/>
            <a:ext cx="8008219" cy="5082139"/>
          </a:xfrm>
          <a:prstGeom prst="rect">
            <a:avLst/>
          </a:prstGeom>
          <a:noFill/>
        </p:spPr>
        <p:txBody>
          <a:bodyPr wrap="square" rtlCol="0">
            <a:spAutoFit/>
          </a:bodyPr>
          <a:lstStyle/>
          <a:p>
            <a:endParaRPr lang="en-IN" dirty="0"/>
          </a:p>
        </p:txBody>
      </p:sp>
      <p:sp>
        <p:nvSpPr>
          <p:cNvPr id="4" name="TextBox 3">
            <a:extLst>
              <a:ext uri="{FF2B5EF4-FFF2-40B4-BE49-F238E27FC236}">
                <a16:creationId xmlns:a16="http://schemas.microsoft.com/office/drawing/2014/main" id="{C86E02B6-58AE-D652-58E8-BDD89AB984A9}"/>
              </a:ext>
            </a:extLst>
          </p:cNvPr>
          <p:cNvSpPr txBox="1"/>
          <p:nvPr/>
        </p:nvSpPr>
        <p:spPr>
          <a:xfrm>
            <a:off x="1498333" y="1151823"/>
            <a:ext cx="8008219" cy="5166543"/>
          </a:xfrm>
          <a:prstGeom prst="rect">
            <a:avLst/>
          </a:prstGeom>
          <a:noFill/>
        </p:spPr>
        <p:txBody>
          <a:bodyPr wrap="square" rtlCol="0">
            <a:spAutoFit/>
          </a:bodyPr>
          <a:lstStyle/>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We can understand the working of Random Forest algorithm with the help of following steps –</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Step 1 – First, start with the selection of random samples from a given dataset.</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Step 2 − Next, this algorithm will construct a decision tree for every sample. Then it will get the prediction result from every decision tree.</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2286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Step 3 − In this step, voting will be performed for every predicted result.</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GB" sz="2400" dirty="0">
                <a:effectLst/>
                <a:latin typeface="Calibri" panose="020F0502020204030204" pitchFamily="34" charset="0"/>
                <a:ea typeface="Calibri" panose="020F0502020204030204" pitchFamily="34" charset="0"/>
                <a:cs typeface="Times New Roman" panose="02020603050405020304" pitchFamily="18" charset="0"/>
                <a:sym typeface="Symbol" panose="05050102010706020507" pitchFamily="18" charset="2"/>
              </a:rPr>
              <a:t>  </a:t>
            </a:r>
            <a:r>
              <a:rPr lang="en-GB" sz="2400" dirty="0">
                <a:effectLst/>
                <a:latin typeface="Calibri" panose="020F0502020204030204" pitchFamily="34" charset="0"/>
                <a:ea typeface="Calibri" panose="020F0502020204030204" pitchFamily="34" charset="0"/>
                <a:cs typeface="Times New Roman" panose="02020603050405020304" pitchFamily="18" charset="0"/>
              </a:rPr>
              <a:t> Step 4 − At last, select the most voted prediction result as the final prediction result</a:t>
            </a:r>
            <a:endParaRPr lang="en-IN" sz="2400" dirty="0"/>
          </a:p>
        </p:txBody>
      </p:sp>
    </p:spTree>
    <p:extLst>
      <p:ext uri="{BB962C8B-B14F-4D97-AF65-F5344CB8AC3E}">
        <p14:creationId xmlns:p14="http://schemas.microsoft.com/office/powerpoint/2010/main" val="30525281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0E0CD6-1128-6CE9-AAE0-3551C9A9D4AB}"/>
              </a:ext>
            </a:extLst>
          </p:cNvPr>
          <p:cNvPicPr>
            <a:picLocks noChangeAspect="1"/>
          </p:cNvPicPr>
          <p:nvPr/>
        </p:nvPicPr>
        <p:blipFill rotWithShape="1">
          <a:blip r:embed="rId2"/>
          <a:srcRect l="18143" t="27158" r="27304" b="18160"/>
          <a:stretch/>
        </p:blipFill>
        <p:spPr>
          <a:xfrm>
            <a:off x="1979930" y="1665170"/>
            <a:ext cx="6913814" cy="3898231"/>
          </a:xfrm>
          <a:prstGeom prst="rect">
            <a:avLst/>
          </a:prstGeom>
        </p:spPr>
      </p:pic>
    </p:spTree>
    <p:extLst>
      <p:ext uri="{BB962C8B-B14F-4D97-AF65-F5344CB8AC3E}">
        <p14:creationId xmlns:p14="http://schemas.microsoft.com/office/powerpoint/2010/main" val="27458367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7B4280-A4E6-6F77-19E3-C024CDCCE671}"/>
              </a:ext>
            </a:extLst>
          </p:cNvPr>
          <p:cNvSpPr txBox="1"/>
          <p:nvPr/>
        </p:nvSpPr>
        <p:spPr>
          <a:xfrm>
            <a:off x="1742173" y="721895"/>
            <a:ext cx="7940842" cy="5660524"/>
          </a:xfrm>
          <a:prstGeom prst="rect">
            <a:avLst/>
          </a:prstGeom>
          <a:noFill/>
        </p:spPr>
        <p:txBody>
          <a:bodyPr wrap="square" rtlCol="0">
            <a:spAutoFit/>
          </a:bodyPr>
          <a:lstStyle/>
          <a:p>
            <a:pPr marL="228600" algn="just">
              <a:lnSpc>
                <a:spcPct val="115000"/>
              </a:lnSpc>
              <a:spcAft>
                <a:spcPts val="1000"/>
              </a:spcAft>
            </a:pPr>
            <a:r>
              <a:rPr lang="en-GB" sz="3200" b="1" kern="100" dirty="0">
                <a:effectLst/>
                <a:latin typeface="Calibri" panose="020F0502020204030204" pitchFamily="34" charset="0"/>
                <a:ea typeface="Calibri" panose="020F0502020204030204" pitchFamily="34" charset="0"/>
                <a:cs typeface="Times New Roman" panose="02020603050405020304" pitchFamily="18" charset="0"/>
              </a:rPr>
              <a:t>4.Extra Tree:</a:t>
            </a:r>
            <a:endParaRPr lang="en-IN" sz="3200" b="1"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2000" kern="100" dirty="0">
                <a:effectLst/>
                <a:latin typeface="Calibri" panose="020F0502020204030204" pitchFamily="34" charset="0"/>
                <a:ea typeface="Calibri" panose="020F0502020204030204" pitchFamily="34" charset="0"/>
                <a:cs typeface="Times New Roman" panose="02020603050405020304" pitchFamily="18" charset="0"/>
              </a:rPr>
              <a:t>  Extra Trees, short for Extremely Randomized Trees, is an ensemble learning method used for classification and regression tasks. It is an extension the Random Forest algorithm and shares many similarities with </a:t>
            </a:r>
            <a:r>
              <a:rPr lang="en-GB" sz="2000" kern="100" dirty="0" err="1">
                <a:effectLst/>
                <a:latin typeface="Calibri" panose="020F0502020204030204" pitchFamily="34" charset="0"/>
                <a:ea typeface="Calibri" panose="020F0502020204030204" pitchFamily="34" charset="0"/>
                <a:cs typeface="Times New Roman" panose="02020603050405020304" pitchFamily="18" charset="0"/>
              </a:rPr>
              <a:t>it.Extra</a:t>
            </a:r>
            <a:r>
              <a:rPr lang="en-GB" sz="2000" kern="100" dirty="0">
                <a:effectLst/>
                <a:latin typeface="Calibri" panose="020F0502020204030204" pitchFamily="34" charset="0"/>
                <a:ea typeface="Calibri" panose="020F0502020204030204" pitchFamily="34" charset="0"/>
                <a:cs typeface="Times New Roman" panose="02020603050405020304" pitchFamily="18" charset="0"/>
              </a:rPr>
              <a:t> Trees is a popular choice for solving machine learning problems due to its simplicity and effectiveness.</a:t>
            </a:r>
          </a:p>
          <a:p>
            <a:pPr algn="just">
              <a:lnSpc>
                <a:spcPct val="115000"/>
              </a:lnSpc>
              <a:spcAft>
                <a:spcPts val="1000"/>
              </a:spcAft>
            </a:pPr>
            <a:r>
              <a:rPr lang="en-GB" sz="2000" kern="100" dirty="0">
                <a:effectLst/>
                <a:latin typeface="Calibri" panose="020F0502020204030204" pitchFamily="34" charset="0"/>
                <a:ea typeface="Calibri" panose="020F0502020204030204" pitchFamily="34" charset="0"/>
                <a:cs typeface="Times New Roman" panose="02020603050405020304" pitchFamily="18" charset="0"/>
              </a:rPr>
              <a:t>However, there are some key differences in the way Extra Trees constructs its trees compared to Random Forest.</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buFont typeface="Wingdings" panose="05000000000000000000" pitchFamily="2" charset="2"/>
              <a:buChar char=""/>
            </a:pPr>
            <a:r>
              <a:rPr lang="en-GB" sz="2000" b="1" kern="100" dirty="0">
                <a:effectLst/>
                <a:latin typeface="Calibri" panose="020F0502020204030204" pitchFamily="34" charset="0"/>
                <a:ea typeface="Calibri" panose="020F0502020204030204" pitchFamily="34" charset="0"/>
                <a:cs typeface="Times New Roman" panose="02020603050405020304" pitchFamily="18" charset="0"/>
              </a:rPr>
              <a:t>Random Feature Subsets:</a:t>
            </a:r>
            <a:r>
              <a:rPr lang="en-GB" sz="2000" kern="100" dirty="0">
                <a:effectLst/>
                <a:latin typeface="Calibri" panose="020F0502020204030204" pitchFamily="34" charset="0"/>
                <a:ea typeface="Calibri" panose="020F0502020204030204" pitchFamily="34" charset="0"/>
                <a:cs typeface="Times New Roman" panose="02020603050405020304" pitchFamily="18" charset="0"/>
              </a:rPr>
              <a:t> In Extra trees, each decision tree is trained on a random subset of features rather than using all the available features. This introduces additional randomness and reduces the corelation between the trees, making the ensemble more drivers. </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9742988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C787FD0-A726-13E3-7315-EC5E74CB4833}"/>
              </a:ext>
            </a:extLst>
          </p:cNvPr>
          <p:cNvSpPr txBox="1"/>
          <p:nvPr/>
        </p:nvSpPr>
        <p:spPr>
          <a:xfrm>
            <a:off x="1366788" y="856649"/>
            <a:ext cx="8268099" cy="4739439"/>
          </a:xfrm>
          <a:prstGeom prst="rect">
            <a:avLst/>
          </a:prstGeom>
          <a:noFill/>
        </p:spPr>
        <p:txBody>
          <a:bodyPr wrap="square" rtlCol="0">
            <a:spAutoFit/>
          </a:bodyPr>
          <a:lstStyle/>
          <a:p>
            <a:pPr marL="342900" lvl="0" indent="-342900" algn="just">
              <a:lnSpc>
                <a:spcPct val="115000"/>
              </a:lnSpc>
              <a:buFont typeface="Wingdings" panose="05000000000000000000" pitchFamily="2" charset="2"/>
              <a:buChar char=""/>
            </a:pPr>
            <a:r>
              <a:rPr lang="en-GB" sz="2400" b="1" kern="100" dirty="0">
                <a:effectLst/>
                <a:latin typeface="Calibri" panose="020F0502020204030204" pitchFamily="34" charset="0"/>
                <a:ea typeface="Calibri" panose="020F0502020204030204" pitchFamily="34" charset="0"/>
                <a:cs typeface="Times New Roman" panose="02020603050405020304" pitchFamily="18" charset="0"/>
              </a:rPr>
              <a:t>Random Thresholds:</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While building the decision trees, Extra tree selects random thresholds for splitting each feature. In Random Forest, the thresholds are determined based on the best possible split, considering impurity measures like Gini index or Information Gain. By selecting thresholds randomly, Extra trees further increases the randomness in the model.</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15000"/>
              </a:lnSpc>
              <a:spcAft>
                <a:spcPts val="1000"/>
              </a:spcAft>
              <a:buFont typeface="Wingdings" panose="05000000000000000000" pitchFamily="2" charset="2"/>
              <a:buChar char=""/>
            </a:pPr>
            <a:r>
              <a:rPr lang="en-GB" sz="2400" b="1" kern="100" dirty="0">
                <a:effectLst/>
                <a:latin typeface="Calibri" panose="020F0502020204030204" pitchFamily="34" charset="0"/>
                <a:ea typeface="Calibri" panose="020F0502020204030204" pitchFamily="34" charset="0"/>
                <a:cs typeface="Times New Roman" panose="02020603050405020304" pitchFamily="18" charset="0"/>
              </a:rPr>
              <a:t>Voting: </a:t>
            </a: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In the prediction phase, Extra trees combines the predictions of all individual trees by majority voting (for classification) or averaging (for regression) . This ensemble-based approach improves the overall predictions accuracy and robustness of the model.</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419923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268B58-9AB7-FAF9-158F-39D1CB733918}"/>
              </a:ext>
            </a:extLst>
          </p:cNvPr>
          <p:cNvSpPr txBox="1"/>
          <p:nvPr/>
        </p:nvSpPr>
        <p:spPr>
          <a:xfrm>
            <a:off x="837398" y="693019"/>
            <a:ext cx="9567511" cy="4320157"/>
          </a:xfrm>
          <a:prstGeom prst="rect">
            <a:avLst/>
          </a:prstGeom>
          <a:noFill/>
        </p:spPr>
        <p:txBody>
          <a:bodyPr wrap="square" rtlCol="0">
            <a:spAutoFit/>
          </a:bodyPr>
          <a:lstStyle/>
          <a:p>
            <a:pPr marL="457200" algn="just">
              <a:lnSpc>
                <a:spcPct val="115000"/>
              </a:lnSpc>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The benefits of Extra tree include:</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pPr>
            <a:r>
              <a:rPr lang="en-GB" sz="2400" b="1" kern="100" dirty="0">
                <a:effectLst/>
                <a:latin typeface="Calibri" panose="020F0502020204030204" pitchFamily="34" charset="0"/>
                <a:ea typeface="Calibri" panose="020F0502020204030204" pitchFamily="34" charset="0"/>
                <a:cs typeface="Times New Roman" panose="02020603050405020304" pitchFamily="18" charset="0"/>
              </a:rPr>
              <a:t>1.Reduced Overfitting:</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The additional randomness introduced during the tree construction process helps to reduce overfitting, especially when the dataset is small or noisy.</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pPr>
            <a:r>
              <a:rPr lang="en-GB" sz="2400" b="1" kern="100" dirty="0">
                <a:effectLst/>
                <a:latin typeface="Calibri" panose="020F0502020204030204" pitchFamily="34" charset="0"/>
                <a:ea typeface="Calibri" panose="020F0502020204030204" pitchFamily="34" charset="0"/>
                <a:cs typeface="Times New Roman" panose="02020603050405020304" pitchFamily="18" charset="0"/>
              </a:rPr>
              <a:t>2.Robust to outliers:</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Extra Trees is less sensitive to outliers compared to some other algorithms. The random thresholds and feature subsets make the model less likely to be influenced by individual data points.</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5851255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902FC3-002F-E7CF-07CA-A65A847A4A84}"/>
              </a:ext>
            </a:extLst>
          </p:cNvPr>
          <p:cNvSpPr txBox="1"/>
          <p:nvPr/>
        </p:nvSpPr>
        <p:spPr>
          <a:xfrm>
            <a:off x="1742173" y="625643"/>
            <a:ext cx="7921591" cy="4881016"/>
          </a:xfrm>
          <a:prstGeom prst="rect">
            <a:avLst/>
          </a:prstGeom>
          <a:noFill/>
        </p:spPr>
        <p:txBody>
          <a:bodyPr wrap="square" rtlCol="0">
            <a:spAutoFit/>
          </a:bodyPr>
          <a:lstStyle/>
          <a:p>
            <a:pPr marL="457200" algn="just">
              <a:lnSpc>
                <a:spcPct val="115000"/>
              </a:lnSpc>
            </a:pPr>
            <a:r>
              <a:rPr lang="en-GB" sz="3200" b="1" kern="100" dirty="0">
                <a:effectLst/>
                <a:latin typeface="Calibri" panose="020F0502020204030204" pitchFamily="34" charset="0"/>
                <a:ea typeface="Calibri" panose="020F0502020204030204" pitchFamily="34" charset="0"/>
                <a:cs typeface="Times New Roman" panose="02020603050405020304" pitchFamily="18" charset="0"/>
              </a:rPr>
              <a:t>3.Fast Training:</a:t>
            </a:r>
            <a:endParaRPr lang="en-IN" sz="3200" b="1"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Extra Trees can be trained relatively quickly compared to a some other ensemble methods since the random feature selection and thresholds eliminate the need for an exhaustive search.</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Overall, Extra Trees is a powerful ensemble learning algorithm that combines the strength of decision trees with additional randomness. It is often used when building predictive models and can be effective in a variety of machine learning tasks. </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380032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238C56-4CA7-B55E-B76C-E8CE19899E14}"/>
              </a:ext>
            </a:extLst>
          </p:cNvPr>
          <p:cNvSpPr txBox="1"/>
          <p:nvPr/>
        </p:nvSpPr>
        <p:spPr>
          <a:xfrm>
            <a:off x="1068405" y="952900"/>
            <a:ext cx="6814686" cy="830997"/>
          </a:xfrm>
          <a:prstGeom prst="rect">
            <a:avLst/>
          </a:prstGeom>
          <a:noFill/>
        </p:spPr>
        <p:txBody>
          <a:bodyPr wrap="square" rtlCol="0">
            <a:spAutoFit/>
          </a:bodyPr>
          <a:lstStyle/>
          <a:p>
            <a:pPr marL="285750" indent="-285750">
              <a:buFont typeface="Arial" panose="020B0604020202020204" pitchFamily="34" charset="0"/>
              <a:buChar char="•"/>
            </a:pPr>
            <a:r>
              <a:rPr lang="en-IN" sz="2400" b="1" dirty="0"/>
              <a:t>6.Results:</a:t>
            </a:r>
          </a:p>
          <a:p>
            <a:pPr marL="285750" indent="-285750">
              <a:buFont typeface="Arial" panose="020B0604020202020204" pitchFamily="34" charset="0"/>
              <a:buChar char="•"/>
            </a:pPr>
            <a:endParaRPr lang="en-IN" sz="2400" b="1" dirty="0"/>
          </a:p>
        </p:txBody>
      </p:sp>
      <p:pic>
        <p:nvPicPr>
          <p:cNvPr id="4" name="Picture 3">
            <a:extLst>
              <a:ext uri="{FF2B5EF4-FFF2-40B4-BE49-F238E27FC236}">
                <a16:creationId xmlns:a16="http://schemas.microsoft.com/office/drawing/2014/main" id="{C4818469-FDA0-2B26-AD5C-CC13C8BD37C7}"/>
              </a:ext>
            </a:extLst>
          </p:cNvPr>
          <p:cNvPicPr>
            <a:picLocks noChangeAspect="1"/>
          </p:cNvPicPr>
          <p:nvPr/>
        </p:nvPicPr>
        <p:blipFill rotWithShape="1">
          <a:blip r:embed="rId2"/>
          <a:srcRect l="23052" t="41966" r="34395" b="11298"/>
          <a:stretch/>
        </p:blipFill>
        <p:spPr>
          <a:xfrm>
            <a:off x="2040555" y="2040556"/>
            <a:ext cx="6559027" cy="4052236"/>
          </a:xfrm>
          <a:prstGeom prst="rect">
            <a:avLst/>
          </a:prstGeom>
        </p:spPr>
      </p:pic>
    </p:spTree>
    <p:extLst>
      <p:ext uri="{BB962C8B-B14F-4D97-AF65-F5344CB8AC3E}">
        <p14:creationId xmlns:p14="http://schemas.microsoft.com/office/powerpoint/2010/main" val="11256616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FE8276-4F67-B71B-A9DA-FD5AFD3747F7}"/>
              </a:ext>
            </a:extLst>
          </p:cNvPr>
          <p:cNvPicPr>
            <a:picLocks noChangeAspect="1"/>
          </p:cNvPicPr>
          <p:nvPr/>
        </p:nvPicPr>
        <p:blipFill rotWithShape="1">
          <a:blip r:embed="rId2"/>
          <a:srcRect l="18632" t="26667" r="34632" b="26316"/>
          <a:stretch/>
        </p:blipFill>
        <p:spPr>
          <a:xfrm>
            <a:off x="1" y="693019"/>
            <a:ext cx="10202778" cy="6092792"/>
          </a:xfrm>
          <a:prstGeom prst="rect">
            <a:avLst/>
          </a:prstGeom>
        </p:spPr>
      </p:pic>
    </p:spTree>
    <p:extLst>
      <p:ext uri="{BB962C8B-B14F-4D97-AF65-F5344CB8AC3E}">
        <p14:creationId xmlns:p14="http://schemas.microsoft.com/office/powerpoint/2010/main" val="25993723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6A7E57-1E69-1E79-16B7-AC9E69537F3F}"/>
              </a:ext>
            </a:extLst>
          </p:cNvPr>
          <p:cNvPicPr>
            <a:picLocks noChangeAspect="1"/>
          </p:cNvPicPr>
          <p:nvPr/>
        </p:nvPicPr>
        <p:blipFill rotWithShape="1">
          <a:blip r:embed="rId2"/>
          <a:srcRect l="10894" t="7860" r="22158" b="10596"/>
          <a:stretch/>
        </p:blipFill>
        <p:spPr>
          <a:xfrm>
            <a:off x="673768" y="539014"/>
            <a:ext cx="10048775" cy="6092792"/>
          </a:xfrm>
          <a:prstGeom prst="rect">
            <a:avLst/>
          </a:prstGeom>
        </p:spPr>
      </p:pic>
    </p:spTree>
    <p:extLst>
      <p:ext uri="{BB962C8B-B14F-4D97-AF65-F5344CB8AC3E}">
        <p14:creationId xmlns:p14="http://schemas.microsoft.com/office/powerpoint/2010/main" val="1958104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96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5CBABED-14AA-C227-BEC0-A5F2E469F7B8}"/>
              </a:ext>
            </a:extLst>
          </p:cNvPr>
          <p:cNvSpPr/>
          <p:nvPr/>
        </p:nvSpPr>
        <p:spPr>
          <a:xfrm>
            <a:off x="259881" y="221381"/>
            <a:ext cx="8356075" cy="707886"/>
          </a:xfrm>
          <a:prstGeom prst="rect">
            <a:avLst/>
          </a:prstGeom>
        </p:spPr>
        <p:style>
          <a:lnRef idx="3">
            <a:schemeClr val="lt1"/>
          </a:lnRef>
          <a:fillRef idx="1">
            <a:schemeClr val="accent2"/>
          </a:fillRef>
          <a:effectRef idx="1">
            <a:schemeClr val="accent2"/>
          </a:effectRef>
          <a:fontRef idx="minor">
            <a:schemeClr val="lt1"/>
          </a:fontRef>
        </p:style>
        <p:txBody>
          <a:bodyPr wrap="square" lIns="91440" tIns="45720" rIns="91440" bIns="45720">
            <a:spAutoFit/>
          </a:bodyPr>
          <a:lstStyle/>
          <a:p>
            <a:pPr algn="just"/>
            <a:r>
              <a:rPr lang="en-GB" sz="4000" b="1" dirty="0">
                <a:ln w="9525">
                  <a:solidFill>
                    <a:schemeClr val="bg1"/>
                  </a:solidFill>
                  <a:prstDash val="solid"/>
                </a:ln>
                <a:solidFill>
                  <a:schemeClr val="tx1"/>
                </a:solidFill>
                <a:effectLst>
                  <a:outerShdw blurRad="12700" dist="38100" dir="2700000" algn="tl" rotWithShape="0">
                    <a:schemeClr val="bg1">
                      <a:lumMod val="50000"/>
                    </a:schemeClr>
                  </a:outerShdw>
                </a:effectLst>
              </a:rPr>
              <a:t>1.PROBLEM STATEMENT</a:t>
            </a:r>
          </a:p>
        </p:txBody>
      </p:sp>
      <p:sp>
        <p:nvSpPr>
          <p:cNvPr id="6" name="TextBox 5">
            <a:extLst>
              <a:ext uri="{FF2B5EF4-FFF2-40B4-BE49-F238E27FC236}">
                <a16:creationId xmlns:a16="http://schemas.microsoft.com/office/drawing/2014/main" id="{84F60C47-69E9-103A-1582-B83747A72658}"/>
              </a:ext>
            </a:extLst>
          </p:cNvPr>
          <p:cNvSpPr txBox="1"/>
          <p:nvPr/>
        </p:nvSpPr>
        <p:spPr>
          <a:xfrm>
            <a:off x="259881" y="1414914"/>
            <a:ext cx="9692641" cy="3970318"/>
          </a:xfrm>
          <a:prstGeom prst="rect">
            <a:avLst/>
          </a:prstGeom>
          <a:noFill/>
        </p:spPr>
        <p:txBody>
          <a:bodyPr wrap="square" rtlCol="0">
            <a:spAutoFit/>
          </a:bodyPr>
          <a:lstStyle/>
          <a:p>
            <a:pPr marL="285750" indent="-285750" algn="just">
              <a:buFont typeface="Wingdings" panose="05000000000000000000" pitchFamily="2" charset="2"/>
              <a:buChar char="q"/>
            </a:pPr>
            <a:r>
              <a:rPr lang="en-IN" sz="2400" dirty="0"/>
              <a:t>Whenever we visit a new place ,we want to go to the best restaurant .The best restaurant indicates the cheapest but decent one.</a:t>
            </a:r>
          </a:p>
          <a:p>
            <a:pPr marL="285750" indent="-285750" algn="just">
              <a:buFont typeface="Wingdings" panose="05000000000000000000" pitchFamily="2" charset="2"/>
              <a:buChar char="q"/>
            </a:pPr>
            <a:endParaRPr lang="en-IN" sz="3600" dirty="0"/>
          </a:p>
          <a:p>
            <a:pPr marL="285750" indent="-285750" algn="just">
              <a:buFont typeface="Wingdings" panose="05000000000000000000" pitchFamily="2" charset="2"/>
              <a:buChar char="q"/>
            </a:pPr>
            <a:r>
              <a:rPr lang="en-IN" sz="2400" dirty="0"/>
              <a:t>If we want to try food in some new restaurants we first look at the ratings or the reviews .Ratings or reviews are considered to be one of the most or decisive variables that decide how good a restaurant </a:t>
            </a:r>
            <a:r>
              <a:rPr lang="en-IN" sz="2400" dirty="0" err="1"/>
              <a:t>is.We</a:t>
            </a:r>
            <a:r>
              <a:rPr lang="en-IN" sz="2400" dirty="0"/>
              <a:t> will therefore use the real time data set here in our project that has different factors that a user can look into about a restaurant. We restrict our data only to Bangalore city.</a:t>
            </a:r>
          </a:p>
        </p:txBody>
      </p:sp>
    </p:spTree>
    <p:extLst>
      <p:ext uri="{BB962C8B-B14F-4D97-AF65-F5344CB8AC3E}">
        <p14:creationId xmlns:p14="http://schemas.microsoft.com/office/powerpoint/2010/main" val="37691896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21D0447-5DF8-167B-7113-FB2574EAF4B7}"/>
              </a:ext>
            </a:extLst>
          </p:cNvPr>
          <p:cNvPicPr>
            <a:picLocks noChangeAspect="1"/>
          </p:cNvPicPr>
          <p:nvPr/>
        </p:nvPicPr>
        <p:blipFill rotWithShape="1">
          <a:blip r:embed="rId2"/>
          <a:srcRect l="12790" t="8000" r="18053" b="9754"/>
          <a:stretch/>
        </p:blipFill>
        <p:spPr>
          <a:xfrm>
            <a:off x="-115502" y="548640"/>
            <a:ext cx="10106526" cy="6083166"/>
          </a:xfrm>
          <a:prstGeom prst="rect">
            <a:avLst/>
          </a:prstGeom>
        </p:spPr>
      </p:pic>
    </p:spTree>
    <p:extLst>
      <p:ext uri="{BB962C8B-B14F-4D97-AF65-F5344CB8AC3E}">
        <p14:creationId xmlns:p14="http://schemas.microsoft.com/office/powerpoint/2010/main" val="31215301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039916-8181-CCB2-BB7D-AFF9D62DF120}"/>
              </a:ext>
            </a:extLst>
          </p:cNvPr>
          <p:cNvPicPr>
            <a:picLocks noChangeAspect="1"/>
          </p:cNvPicPr>
          <p:nvPr/>
        </p:nvPicPr>
        <p:blipFill rotWithShape="1">
          <a:blip r:embed="rId2"/>
          <a:srcRect l="23526" t="7719" r="20737" b="9474"/>
          <a:stretch/>
        </p:blipFill>
        <p:spPr>
          <a:xfrm>
            <a:off x="1934678" y="471637"/>
            <a:ext cx="8152598" cy="6140919"/>
          </a:xfrm>
          <a:prstGeom prst="rect">
            <a:avLst/>
          </a:prstGeom>
        </p:spPr>
      </p:pic>
    </p:spTree>
    <p:extLst>
      <p:ext uri="{BB962C8B-B14F-4D97-AF65-F5344CB8AC3E}">
        <p14:creationId xmlns:p14="http://schemas.microsoft.com/office/powerpoint/2010/main" val="25953902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1DEFCC52-76F8-185A-7974-849F2D5346B2}"/>
              </a:ext>
            </a:extLst>
          </p:cNvPr>
          <p:cNvGraphicFramePr>
            <a:graphicFrameLocks noGrp="1"/>
          </p:cNvGraphicFramePr>
          <p:nvPr>
            <p:extLst>
              <p:ext uri="{D42A27DB-BD31-4B8C-83A1-F6EECF244321}">
                <p14:modId xmlns:p14="http://schemas.microsoft.com/office/powerpoint/2010/main" val="2183667757"/>
              </p:ext>
            </p:extLst>
          </p:nvPr>
        </p:nvGraphicFramePr>
        <p:xfrm>
          <a:off x="1629878" y="1992431"/>
          <a:ext cx="6692766" cy="2730928"/>
        </p:xfrm>
        <a:graphic>
          <a:graphicData uri="http://schemas.openxmlformats.org/drawingml/2006/table">
            <a:tbl>
              <a:tblPr firstRow="1" firstCol="1" bandRow="1">
                <a:tableStyleId>{5C22544A-7EE6-4342-B048-85BDC9FD1C3A}</a:tableStyleId>
              </a:tblPr>
              <a:tblGrid>
                <a:gridCol w="3346383">
                  <a:extLst>
                    <a:ext uri="{9D8B030D-6E8A-4147-A177-3AD203B41FA5}">
                      <a16:colId xmlns:a16="http://schemas.microsoft.com/office/drawing/2014/main" val="4260164430"/>
                    </a:ext>
                  </a:extLst>
                </a:gridCol>
                <a:gridCol w="3346383">
                  <a:extLst>
                    <a:ext uri="{9D8B030D-6E8A-4147-A177-3AD203B41FA5}">
                      <a16:colId xmlns:a16="http://schemas.microsoft.com/office/drawing/2014/main" val="2166829896"/>
                    </a:ext>
                  </a:extLst>
                </a:gridCol>
              </a:tblGrid>
              <a:tr h="481263">
                <a:tc>
                  <a:txBody>
                    <a:bodyPr/>
                    <a:lstStyle/>
                    <a:p>
                      <a:pPr marL="457200" algn="just">
                        <a:lnSpc>
                          <a:spcPct val="115000"/>
                        </a:lnSpc>
                      </a:pPr>
                      <a:r>
                        <a:rPr lang="en-GB" sz="1400" kern="100">
                          <a:effectLst/>
                        </a:rPr>
                        <a:t>Machine learning Algorithm</a:t>
                      </a:r>
                      <a:endParaRPr lang="en-IN" sz="14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15000"/>
                        </a:lnSpc>
                        <a:spcAft>
                          <a:spcPts val="1000"/>
                        </a:spcAft>
                      </a:pPr>
                      <a:r>
                        <a:rPr lang="en-GB" sz="1400" kern="100">
                          <a:effectLst/>
                        </a:rPr>
                        <a:t>Accuracy</a:t>
                      </a:r>
                      <a:endParaRPr lang="en-IN" sz="14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49068320"/>
                  </a:ext>
                </a:extLst>
              </a:tr>
              <a:tr h="819833">
                <a:tc>
                  <a:txBody>
                    <a:bodyPr/>
                    <a:lstStyle/>
                    <a:p>
                      <a:pPr marL="457200" algn="just">
                        <a:lnSpc>
                          <a:spcPct val="115000"/>
                        </a:lnSpc>
                        <a:spcAft>
                          <a:spcPts val="1000"/>
                        </a:spcAft>
                      </a:pPr>
                      <a:r>
                        <a:rPr lang="en-GB" sz="1400" kern="100">
                          <a:effectLst/>
                        </a:rPr>
                        <a:t>Linear Regression</a:t>
                      </a:r>
                      <a:endParaRPr lang="en-IN" sz="14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fontAlgn="base" latinLnBrk="1">
                        <a:lnSpc>
                          <a:spcPct val="115000"/>
                        </a:lnSpc>
                        <a:spcAft>
                          <a:spcPts val="10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1400" kern="0" dirty="0">
                          <a:effectLst/>
                        </a:rPr>
                        <a:t>            0.26889143495563</a:t>
                      </a:r>
                      <a:endParaRPr lang="en-IN" sz="1400" kern="100" dirty="0">
                        <a:effectLst/>
                      </a:endParaRPr>
                    </a:p>
                  </a:txBody>
                  <a:tcPr marL="68580" marR="68580" marT="0" marB="0"/>
                </a:tc>
                <a:extLst>
                  <a:ext uri="{0D108BD9-81ED-4DB2-BD59-A6C34878D82A}">
                    <a16:rowId xmlns:a16="http://schemas.microsoft.com/office/drawing/2014/main" val="1317619061"/>
                  </a:ext>
                </a:extLst>
              </a:tr>
              <a:tr h="301028">
                <a:tc>
                  <a:txBody>
                    <a:bodyPr/>
                    <a:lstStyle/>
                    <a:p>
                      <a:pPr marL="457200" algn="just">
                        <a:lnSpc>
                          <a:spcPct val="115000"/>
                        </a:lnSpc>
                        <a:spcAft>
                          <a:spcPts val="1000"/>
                        </a:spcAft>
                      </a:pPr>
                      <a:r>
                        <a:rPr lang="en-GB" sz="1400" kern="100" dirty="0">
                          <a:effectLst/>
                        </a:rPr>
                        <a:t>Decision Tree</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15000"/>
                        </a:lnSpc>
                        <a:spcAft>
                          <a:spcPts val="1000"/>
                        </a:spcAft>
                      </a:pPr>
                      <a:r>
                        <a:rPr lang="en-IN" sz="1400" kern="100" dirty="0">
                          <a:effectLst/>
                        </a:rPr>
                        <a:t>0.8557481022075478 </a:t>
                      </a:r>
                      <a:r>
                        <a:rPr lang="en-GB" sz="1400" kern="100" dirty="0">
                          <a:effectLst/>
                        </a:rPr>
                        <a:t> </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62562921"/>
                  </a:ext>
                </a:extLst>
              </a:tr>
              <a:tr h="301028">
                <a:tc>
                  <a:txBody>
                    <a:bodyPr/>
                    <a:lstStyle/>
                    <a:p>
                      <a:pPr marL="457200" algn="just">
                        <a:lnSpc>
                          <a:spcPct val="115000"/>
                        </a:lnSpc>
                        <a:spcAft>
                          <a:spcPts val="1000"/>
                        </a:spcAft>
                      </a:pPr>
                      <a:r>
                        <a:rPr lang="en-GB" sz="1400" kern="100">
                          <a:effectLst/>
                        </a:rPr>
                        <a:t>Random Forest </a:t>
                      </a:r>
                      <a:endParaRPr lang="en-IN" sz="14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15000"/>
                        </a:lnSpc>
                        <a:spcAft>
                          <a:spcPts val="1000"/>
                        </a:spcAft>
                      </a:pPr>
                      <a:r>
                        <a:rPr lang="en-IN" sz="1400" kern="100">
                          <a:effectLst/>
                        </a:rPr>
                        <a:t>0.896842398253808 </a:t>
                      </a:r>
                      <a:r>
                        <a:rPr lang="en-GB" sz="1400" kern="100">
                          <a:effectLst/>
                        </a:rPr>
                        <a:t> </a:t>
                      </a:r>
                      <a:endParaRPr lang="en-IN" sz="14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79120645"/>
                  </a:ext>
                </a:extLst>
              </a:tr>
              <a:tr h="827776">
                <a:tc>
                  <a:txBody>
                    <a:bodyPr/>
                    <a:lstStyle/>
                    <a:p>
                      <a:pPr marL="457200" algn="just">
                        <a:lnSpc>
                          <a:spcPct val="115000"/>
                        </a:lnSpc>
                        <a:spcAft>
                          <a:spcPts val="1000"/>
                        </a:spcAft>
                      </a:pPr>
                      <a:r>
                        <a:rPr lang="en-GB" sz="1400" kern="100" dirty="0">
                          <a:effectLst/>
                        </a:rPr>
                        <a:t>Extra Tree </a:t>
                      </a:r>
                    </a:p>
                  </a:txBody>
                  <a:tcPr marL="68580" marR="68580" marT="0" marB="0"/>
                </a:tc>
                <a:tc>
                  <a:txBody>
                    <a:bodyPr/>
                    <a:lstStyle/>
                    <a:p>
                      <a:pPr algn="just" fontAlgn="base" latinLnBrk="1">
                        <a:lnSpc>
                          <a:spcPts val="1455"/>
                        </a:lnSpc>
                        <a:spcAft>
                          <a:spcPts val="10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IN" sz="1400" kern="0" dirty="0">
                          <a:effectLst/>
                        </a:rPr>
                        <a:t>           0.9525425731100666</a:t>
                      </a:r>
                      <a:endParaRPr lang="en-IN" sz="1400" kern="100" dirty="0">
                        <a:effectLst/>
                      </a:endParaRPr>
                    </a:p>
                    <a:p>
                      <a:pPr algn="just">
                        <a:lnSpc>
                          <a:spcPts val="1455"/>
                        </a:lnSpc>
                        <a:spcAft>
                          <a:spcPts val="1000"/>
                        </a:spcAft>
                      </a:pPr>
                      <a:r>
                        <a:rPr lang="en-GB" sz="1400" kern="100" dirty="0">
                          <a:effectLst/>
                        </a:rPr>
                        <a:t> </a:t>
                      </a:r>
                      <a:endParaRPr lang="en-IN" sz="14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06244928"/>
                  </a:ext>
                </a:extLst>
              </a:tr>
            </a:tbl>
          </a:graphicData>
        </a:graphic>
      </p:graphicFrame>
      <p:sp>
        <p:nvSpPr>
          <p:cNvPr id="4" name="Rectangle 1">
            <a:extLst>
              <a:ext uri="{FF2B5EF4-FFF2-40B4-BE49-F238E27FC236}">
                <a16:creationId xmlns:a16="http://schemas.microsoft.com/office/drawing/2014/main" id="{BE0B771E-8686-1506-BB61-47F0085B4604}"/>
              </a:ext>
            </a:extLst>
          </p:cNvPr>
          <p:cNvSpPr>
            <a:spLocks noChangeArrowheads="1"/>
          </p:cNvSpPr>
          <p:nvPr/>
        </p:nvSpPr>
        <p:spPr bwMode="auto">
          <a:xfrm>
            <a:off x="385011" y="540784"/>
            <a:ext cx="10087276" cy="103105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0" numCol="1" anchor="ctr" anchorCtr="0" compatLnSpc="1">
            <a:prstTxWarp prst="textNoShape">
              <a:avLst/>
            </a:prstTxWarp>
            <a:spAutoFit/>
          </a:bodyPr>
          <a:lstStyle>
            <a:lvl1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1pPr>
            <a:lvl2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2pPr>
            <a:lvl3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3pPr>
            <a:lvl4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4pPr>
            <a:lvl5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5pPr>
            <a:lvl6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6pPr>
            <a:lvl7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7pPr>
            <a:lvl8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8pPr>
            <a:lvl9pPr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kumimoji="0" lang="en-GB" altLang="en-US" sz="3200" b="1" i="1"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r>
              <a:rPr lang="en-GB" altLang="en-US" sz="3200" dirty="0">
                <a:latin typeface="Calibri" panose="020F0502020204030204" pitchFamily="34" charset="0"/>
                <a:ea typeface="Calibri" panose="020F0502020204030204" pitchFamily="34" charset="0"/>
                <a:cs typeface="Times New Roman" panose="02020603050405020304" pitchFamily="18" charset="0"/>
              </a:rPr>
              <a:t> 3.Results of how other attributes are dependent on Target column (Rate)</a:t>
            </a:r>
            <a:endParaRPr lang="en-GB" altLang="en-US" sz="3200" dirty="0"/>
          </a:p>
        </p:txBody>
      </p:sp>
      <p:sp>
        <p:nvSpPr>
          <p:cNvPr id="8" name="TextBox 7">
            <a:extLst>
              <a:ext uri="{FF2B5EF4-FFF2-40B4-BE49-F238E27FC236}">
                <a16:creationId xmlns:a16="http://schemas.microsoft.com/office/drawing/2014/main" id="{39566E50-03F3-F8BA-C8F4-0126BBA045EE}"/>
              </a:ext>
            </a:extLst>
          </p:cNvPr>
          <p:cNvSpPr txBox="1"/>
          <p:nvPr/>
        </p:nvSpPr>
        <p:spPr>
          <a:xfrm>
            <a:off x="1097280" y="5322770"/>
            <a:ext cx="8181474" cy="923330"/>
          </a:xfrm>
          <a:prstGeom prst="rect">
            <a:avLst/>
          </a:prstGeom>
          <a:noFill/>
        </p:spPr>
        <p:txBody>
          <a:bodyPr wrap="square" rtlCol="0">
            <a:spAutoFit/>
          </a:bodyPr>
          <a:lstStyle/>
          <a:p>
            <a:r>
              <a:rPr lang="en-GB" altLang="en-US" b="1" i="1" dirty="0">
                <a:latin typeface="Calibri" panose="020F0502020204030204" pitchFamily="34" charset="0"/>
                <a:ea typeface="Calibri" panose="020F0502020204030204" pitchFamily="34" charset="0"/>
                <a:cs typeface="Times New Roman" panose="02020603050405020304" pitchFamily="18" charset="0"/>
              </a:rPr>
              <a:t>By following this method ,we expect better accurate result than the algorithm available on the internet</a:t>
            </a:r>
            <a:endParaRPr kumimoji="0" lang="en-GB" altLang="en-US" sz="1800" b="0" i="0" u="none" strike="noStrike" cap="none" normalizeH="0" baseline="0" dirty="0">
              <a:ln>
                <a:noFill/>
              </a:ln>
              <a:solidFill>
                <a:schemeClr val="tx1"/>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3617671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5726F5-CAB5-427E-AFD4-28261DE0313F}"/>
              </a:ext>
            </a:extLst>
          </p:cNvPr>
          <p:cNvSpPr txBox="1"/>
          <p:nvPr/>
        </p:nvSpPr>
        <p:spPr>
          <a:xfrm>
            <a:off x="510140" y="914399"/>
            <a:ext cx="7998593" cy="5129609"/>
          </a:xfrm>
          <a:prstGeom prst="rect">
            <a:avLst/>
          </a:prstGeom>
          <a:noFill/>
        </p:spPr>
        <p:txBody>
          <a:bodyPr wrap="square" rtlCol="0">
            <a:spAutoFit/>
          </a:bodyPr>
          <a:lstStyle/>
          <a:p>
            <a:pPr algn="just">
              <a:lnSpc>
                <a:spcPct val="115000"/>
              </a:lnSpc>
              <a:spcAft>
                <a:spcPts val="1000"/>
              </a:spcAft>
            </a:pPr>
            <a:r>
              <a:rPr lang="en-GB" sz="2400" b="1" kern="100" dirty="0">
                <a:effectLst/>
                <a:latin typeface="Calibri" panose="020F0502020204030204" pitchFamily="34" charset="0"/>
                <a:ea typeface="Calibri" panose="020F0502020204030204" pitchFamily="34" charset="0"/>
                <a:cs typeface="Times New Roman" panose="02020603050405020304" pitchFamily="18" charset="0"/>
              </a:rPr>
              <a:t>7.Observation:</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In this project we propose a method i.e.  Zomato sales analysis and rating dependency calculation with machine learning model. Here we have used supervised machine learning model which is very simpler in nature. </a:t>
            </a:r>
          </a:p>
          <a:p>
            <a:pPr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The main advantage of this learning is that it allows us to produce data output from previous experience.</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The biggest challenge of supervised learning is that inaccurate input feature present in training data could give inaccurate results. It has been resolved by doing data pre-processing.</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0567830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F5C424-295E-F51A-FF2D-9B64F4CC7B91}"/>
              </a:ext>
            </a:extLst>
          </p:cNvPr>
          <p:cNvSpPr txBox="1"/>
          <p:nvPr/>
        </p:nvSpPr>
        <p:spPr>
          <a:xfrm>
            <a:off x="548640" y="1049154"/>
            <a:ext cx="10366408" cy="4288033"/>
          </a:xfrm>
          <a:prstGeom prst="rect">
            <a:avLst/>
          </a:prstGeom>
          <a:noFill/>
        </p:spPr>
        <p:txBody>
          <a:bodyPr wrap="square">
            <a:spAutoFit/>
          </a:bodyPr>
          <a:lstStyle/>
          <a:p>
            <a:pPr algn="just">
              <a:lnSpc>
                <a:spcPct val="115000"/>
              </a:lnSpc>
              <a:spcAft>
                <a:spcPts val="1000"/>
              </a:spcAft>
            </a:pPr>
            <a:r>
              <a:rPr lang="en-GB" sz="20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3600" b="1" kern="100" dirty="0">
                <a:effectLst/>
                <a:latin typeface="Calibri" panose="020F0502020204030204" pitchFamily="34" charset="0"/>
                <a:ea typeface="Calibri" panose="020F0502020204030204" pitchFamily="34" charset="0"/>
                <a:cs typeface="Times New Roman" panose="02020603050405020304" pitchFamily="18" charset="0"/>
              </a:rPr>
              <a:t>8.Conclusion: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2400" kern="100" dirty="0">
                <a:effectLst/>
                <a:latin typeface="Calibri" panose="020F0502020204030204" pitchFamily="34" charset="0"/>
                <a:ea typeface="Calibri" panose="020F0502020204030204" pitchFamily="34" charset="0"/>
                <a:cs typeface="Times New Roman" panose="02020603050405020304" pitchFamily="18" charset="0"/>
              </a:rPr>
              <a:t>This paper analyses a variety of characteristics of current restaurants in different areas of a city and analyses them to predict restaurant ratings. This makes it an important thing to take into consideration before making a dining decision. Before creating a venture like that of a restaurant, such research is an important part of planning. There has been a lot of research into variables impacting revenue and the competition in the restaurant industry. To enhance customer satisfaction rates, numerous dine-scape variables have been analysed. </a:t>
            </a: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376791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E406B40-DFCD-A48C-8713-9C2D305BABB6}"/>
              </a:ext>
            </a:extLst>
          </p:cNvPr>
          <p:cNvSpPr txBox="1"/>
          <p:nvPr/>
        </p:nvSpPr>
        <p:spPr>
          <a:xfrm>
            <a:off x="924025" y="207062"/>
            <a:ext cx="8222381" cy="5174493"/>
          </a:xfrm>
          <a:prstGeom prst="rect">
            <a:avLst/>
          </a:prstGeom>
          <a:noFill/>
        </p:spPr>
        <p:txBody>
          <a:bodyPr wrap="square">
            <a:spAutoFit/>
          </a:bodyPr>
          <a:lstStyle/>
          <a:p>
            <a:pPr algn="just">
              <a:lnSpc>
                <a:spcPct val="115000"/>
              </a:lnSpc>
              <a:spcAft>
                <a:spcPts val="1000"/>
              </a:spcAft>
            </a:pPr>
            <a:r>
              <a:rPr lang="en-GB" sz="3600" kern="100" dirty="0">
                <a:effectLst/>
                <a:latin typeface="Calibri" panose="020F0502020204030204" pitchFamily="34" charset="0"/>
                <a:ea typeface="Calibri" panose="020F0502020204030204" pitchFamily="34" charset="0"/>
                <a:cs typeface="Times New Roman" panose="02020603050405020304" pitchFamily="18" charset="0"/>
              </a:rPr>
              <a:t>9.References: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[1] </a:t>
            </a:r>
            <a:r>
              <a:rPr lang="en-GB" sz="1800" u="sng" kern="100"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https://colab.research.google.com</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[2]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Chirath</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Kumarasiri</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Cassim</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Faroo</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User Centric Mobile Based Decision-Making System Using Natural Language Processing (NLP) and Aspect Based Opinion Mining (ABOM) Techniques for Restaurant Selection”. Springer 2018. DOI: 10.1007/978-3-030- 01174-1_4</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[3] </a:t>
            </a:r>
            <a:r>
              <a:rPr lang="en-GB" sz="1800" u="sng" kern="100"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https://www.kaggle.com/himanshupoddar/zomato-bangalore-restaurants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[4] Atharva Kulkarni, Divya Bhandari, Sachin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Bhoite</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 A study of Restaurants Rating Prediction using Machine Learning Algorithms. International Journal of Computer Applications Technology and Research, 2019, p.377- 378.DOI: 10.7753/IJCATR0809.1008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[5] Linear Regression, Retrieve from: HTTPS://WWW.toworddatascience.com/Linear_ Regression. HTM, LAST Accessed: 5 October, 2019</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420608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0FBC1D-4C86-7CC9-3EAD-D14A463E0C3D}"/>
              </a:ext>
            </a:extLst>
          </p:cNvPr>
          <p:cNvSpPr txBox="1"/>
          <p:nvPr/>
        </p:nvSpPr>
        <p:spPr>
          <a:xfrm>
            <a:off x="1164657" y="1232035"/>
            <a:ext cx="7981749" cy="3197029"/>
          </a:xfrm>
          <a:prstGeom prst="rect">
            <a:avLst/>
          </a:prstGeom>
          <a:noFill/>
        </p:spPr>
        <p:txBody>
          <a:bodyPr wrap="square">
            <a:spAutoFit/>
          </a:bodyPr>
          <a:lstStyle/>
          <a:p>
            <a:pPr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[6] L. </a:t>
            </a:r>
            <a:r>
              <a:rPr lang="en-GB" sz="1800" kern="100" dirty="0" err="1">
                <a:effectLst/>
                <a:latin typeface="Calibri" panose="020F0502020204030204" pitchFamily="34" charset="0"/>
                <a:ea typeface="Calibri" panose="020F0502020204030204" pitchFamily="34" charset="0"/>
                <a:cs typeface="Times New Roman" panose="02020603050405020304" pitchFamily="18" charset="0"/>
              </a:rPr>
              <a:t>Breiman</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Random Forests. Machine Learning, 45(1), (2001); 5–32. https://doi.org/10.1023/A:1010933404324 [7]https://www.tutorialspoint.com/machine_learning_with_python/machine_learning_with_python_classification _algorithms_random_forest.htm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[8] </a:t>
            </a:r>
            <a:r>
              <a:rPr lang="en-GB" sz="1800" u="sng" kern="100"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https://www.techleer.com/articles/107-random-forest-supervised-classification-machine-learning-algorithm</a:t>
            </a: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pPr>
            <a:r>
              <a:rPr lang="en-GB" sz="1800" kern="100" dirty="0">
                <a:effectLst/>
                <a:latin typeface="Calibri" panose="020F0502020204030204" pitchFamily="34" charset="0"/>
                <a:ea typeface="Calibri" panose="020F0502020204030204" pitchFamily="34" charset="0"/>
                <a:cs typeface="Times New Roman" panose="02020603050405020304" pitchFamily="18" charset="0"/>
              </a:rPr>
              <a:t>[9] Decision Trees, retrieve from: https://dataaspirant.com/2017/01/30/how-decision-treealgorithm-works/, Last Accessed: 5 Octobor,2019 [10] https://www.kdnuggets.com/2020/01/decision-tree-algorithm-explained.htm</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6941498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F3234F3-2A9E-674D-518C-8C34D7A0FBE3}"/>
              </a:ext>
            </a:extLst>
          </p:cNvPr>
          <p:cNvSpPr txBox="1"/>
          <p:nvPr/>
        </p:nvSpPr>
        <p:spPr>
          <a:xfrm>
            <a:off x="404261" y="577516"/>
            <a:ext cx="9047747" cy="707886"/>
          </a:xfrm>
          <a:prstGeom prst="rect">
            <a:avLst/>
          </a:prstGeom>
          <a:noFill/>
        </p:spPr>
        <p:txBody>
          <a:bodyPr wrap="square" rtlCol="0">
            <a:spAutoFit/>
          </a:bodyPr>
          <a:lstStyle/>
          <a:p>
            <a:r>
              <a:rPr lang="en-IN" sz="2000" b="1" dirty="0"/>
              <a:t>10.Appendix:</a:t>
            </a:r>
          </a:p>
          <a:p>
            <a:endParaRPr lang="en-IN" sz="2000" b="1" dirty="0"/>
          </a:p>
        </p:txBody>
      </p:sp>
      <p:pic>
        <p:nvPicPr>
          <p:cNvPr id="4" name="Picture 3">
            <a:extLst>
              <a:ext uri="{FF2B5EF4-FFF2-40B4-BE49-F238E27FC236}">
                <a16:creationId xmlns:a16="http://schemas.microsoft.com/office/drawing/2014/main" id="{18B10D8D-36BB-63AD-598B-57706AEBD006}"/>
              </a:ext>
            </a:extLst>
          </p:cNvPr>
          <p:cNvPicPr>
            <a:picLocks noChangeAspect="1"/>
          </p:cNvPicPr>
          <p:nvPr/>
        </p:nvPicPr>
        <p:blipFill rotWithShape="1">
          <a:blip r:embed="rId2"/>
          <a:srcRect l="13816" t="25263" r="19632" b="25334"/>
          <a:stretch/>
        </p:blipFill>
        <p:spPr>
          <a:xfrm>
            <a:off x="693020" y="1591670"/>
            <a:ext cx="10203386" cy="426049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4202051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DA90834-3613-8A09-951E-0417320E9A6C}"/>
              </a:ext>
            </a:extLst>
          </p:cNvPr>
          <p:cNvPicPr>
            <a:picLocks noChangeAspect="1"/>
          </p:cNvPicPr>
          <p:nvPr/>
        </p:nvPicPr>
        <p:blipFill rotWithShape="1">
          <a:blip r:embed="rId2"/>
          <a:srcRect l="15632" t="10526" r="19158" b="22807"/>
          <a:stretch/>
        </p:blipFill>
        <p:spPr>
          <a:xfrm>
            <a:off x="702644" y="991402"/>
            <a:ext cx="8807115" cy="535164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8319650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69091-CA74-560F-DDD2-48078B43C58B}"/>
              </a:ext>
            </a:extLst>
          </p:cNvPr>
          <p:cNvSpPr>
            <a:spLocks noGrp="1"/>
          </p:cNvSpPr>
          <p:nvPr>
            <p:ph type="ctrTitle"/>
          </p:nvPr>
        </p:nvSpPr>
        <p:spPr>
          <a:xfrm>
            <a:off x="1174282" y="885524"/>
            <a:ext cx="7652083" cy="4947385"/>
          </a:xfrm>
        </p:spPr>
        <p:txBody>
          <a:bodyPr/>
          <a:lstStyle/>
          <a:p>
            <a:pPr algn="just">
              <a:lnSpc>
                <a:spcPct val="115000"/>
              </a:lnSpc>
              <a:spcAft>
                <a:spcPts val="1000"/>
              </a:spcAft>
            </a:pPr>
            <a:r>
              <a:rPr lang="en-IN" kern="100" dirty="0">
                <a:effectLst/>
                <a:latin typeface="Calibri" panose="020F0502020204030204" pitchFamily="34" charset="0"/>
                <a:ea typeface="Calibri" panose="020F0502020204030204" pitchFamily="34" charset="0"/>
                <a:cs typeface="Times New Roman" panose="02020603050405020304" pitchFamily="18" charset="0"/>
              </a:rPr>
              <a:t>ACKNOWLEDGEMENT:</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i="1" kern="100" dirty="0">
                <a:effectLst/>
                <a:latin typeface="Calibri" panose="020F0502020204030204" pitchFamily="34" charset="0"/>
                <a:ea typeface="Calibri" panose="020F0502020204030204" pitchFamily="34" charset="0"/>
                <a:cs typeface="Times New Roman" panose="02020603050405020304" pitchFamily="18" charset="0"/>
              </a:rPr>
              <a:t>I,Soumyadip China, would like to express my sincere thanks and gratitude to </a:t>
            </a:r>
            <a:r>
              <a:rPr lang="en-IN" sz="1800" b="1" i="1" kern="100" dirty="0">
                <a:effectLst/>
                <a:latin typeface="Calibri" panose="020F0502020204030204" pitchFamily="34" charset="0"/>
                <a:ea typeface="Calibri" panose="020F0502020204030204" pitchFamily="34" charset="0"/>
                <a:cs typeface="Times New Roman" panose="02020603050405020304" pitchFamily="18" charset="0"/>
              </a:rPr>
              <a:t>Sri</a:t>
            </a:r>
            <a:r>
              <a:rPr lang="en-IN" sz="1800" i="1" kern="100" dirty="0">
                <a:effectLst/>
                <a:latin typeface="Calibri" panose="020F0502020204030204" pitchFamily="34" charset="0"/>
                <a:ea typeface="Calibri" panose="020F0502020204030204" pitchFamily="34" charset="0"/>
                <a:cs typeface="Times New Roman" panose="02020603050405020304" pitchFamily="18" charset="0"/>
              </a:rPr>
              <a:t> </a:t>
            </a:r>
            <a:r>
              <a:rPr lang="en-IN" sz="1800" b="1" i="1" kern="100" dirty="0">
                <a:effectLst/>
                <a:latin typeface="Calibri" panose="020F0502020204030204" pitchFamily="34" charset="0"/>
                <a:ea typeface="Calibri" panose="020F0502020204030204" pitchFamily="34" charset="0"/>
                <a:cs typeface="Times New Roman" panose="02020603050405020304" pitchFamily="18" charset="0"/>
              </a:rPr>
              <a:t>Debasis Sardar</a:t>
            </a:r>
            <a:r>
              <a:rPr lang="en-IN" sz="1800" i="1" kern="100" dirty="0">
                <a:effectLst/>
                <a:latin typeface="Calibri" panose="020F0502020204030204" pitchFamily="34" charset="0"/>
                <a:ea typeface="Calibri" panose="020F0502020204030204" pitchFamily="34" charset="0"/>
                <a:cs typeface="Times New Roman" panose="02020603050405020304" pitchFamily="18" charset="0"/>
              </a:rPr>
              <a:t> for letting me work on this project .I am very grateful to him for his continuous support and guidance in</a:t>
            </a:r>
            <a:r>
              <a:rPr lang="en-IN" sz="1800" i="1" kern="100" dirty="0">
                <a:latin typeface="Calibri" panose="020F0502020204030204" pitchFamily="34" charset="0"/>
                <a:ea typeface="Calibri" panose="020F0502020204030204" pitchFamily="34" charset="0"/>
                <a:cs typeface="Times New Roman" panose="02020603050405020304" pitchFamily="18" charset="0"/>
              </a:rPr>
              <a:t>  </a:t>
            </a:r>
            <a:r>
              <a:rPr lang="en-IN" sz="1800" i="1" kern="100" dirty="0">
                <a:effectLst/>
                <a:latin typeface="Calibri" panose="020F0502020204030204" pitchFamily="34" charset="0"/>
                <a:ea typeface="Calibri" panose="020F0502020204030204" pitchFamily="34" charset="0"/>
                <a:cs typeface="Times New Roman" panose="02020603050405020304" pitchFamily="18" charset="0"/>
              </a:rPr>
              <a:t>Completing this project.</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i="1" kern="100" dirty="0">
                <a:effectLst/>
                <a:latin typeface="Calibri" panose="020F0502020204030204" pitchFamily="34" charset="0"/>
                <a:ea typeface="Calibri" panose="020F0502020204030204" pitchFamily="34" charset="0"/>
                <a:cs typeface="Times New Roman" panose="02020603050405020304" pitchFamily="18" charset="0"/>
              </a:rPr>
              <a:t>I am thankful to all the professors of the Department of Computer Science, RKMRC as well .I was able to successfully complete this project with the help of their guidance and support. Finally ,I want to thank all my friends as well.</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Tree>
    <p:extLst>
      <p:ext uri="{BB962C8B-B14F-4D97-AF65-F5344CB8AC3E}">
        <p14:creationId xmlns:p14="http://schemas.microsoft.com/office/powerpoint/2010/main" val="31483318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6E1F70-1A53-2D22-0FC4-72CD903AAF90}"/>
              </a:ext>
            </a:extLst>
          </p:cNvPr>
          <p:cNvSpPr txBox="1"/>
          <p:nvPr/>
        </p:nvSpPr>
        <p:spPr>
          <a:xfrm>
            <a:off x="1559293" y="808521"/>
            <a:ext cx="7603958" cy="3416320"/>
          </a:xfrm>
          <a:prstGeom prst="rect">
            <a:avLst/>
          </a:prstGeom>
          <a:noFill/>
        </p:spPr>
        <p:txBody>
          <a:bodyPr wrap="square" rtlCol="0">
            <a:spAutoFit/>
          </a:bodyPr>
          <a:lstStyle/>
          <a:p>
            <a:pPr marL="285750" indent="-285750">
              <a:buFont typeface="Wingdings" panose="05000000000000000000" pitchFamily="2" charset="2"/>
              <a:buChar char="q"/>
            </a:pPr>
            <a:r>
              <a:rPr lang="en-IN" sz="2400" dirty="0"/>
              <a:t>Here we will use Zomato dataset and in this dataset our target variable is the “Rates” Column. </a:t>
            </a:r>
          </a:p>
          <a:p>
            <a:pPr marL="285750" indent="-285750">
              <a:buFont typeface="Wingdings" panose="05000000000000000000" pitchFamily="2" charset="2"/>
              <a:buChar char="q"/>
            </a:pPr>
            <a:endParaRPr lang="en-IN" sz="2400" dirty="0"/>
          </a:p>
          <a:p>
            <a:pPr marL="285750" indent="-285750">
              <a:buFont typeface="Wingdings" panose="05000000000000000000" pitchFamily="2" charset="2"/>
              <a:buChar char="q"/>
            </a:pPr>
            <a:r>
              <a:rPr lang="en-IN" sz="2400" dirty="0"/>
              <a:t>We will explore the relationship of other features in the dataset with respect to Rates. We will visualize the  relation of all the other  dependent features with respect to our target variable, and hence find the most corelated features which effects our target variable</a:t>
            </a:r>
            <a:r>
              <a:rPr lang="en-IN" sz="1800" dirty="0"/>
              <a:t>.</a:t>
            </a:r>
          </a:p>
        </p:txBody>
      </p:sp>
    </p:spTree>
    <p:extLst>
      <p:ext uri="{BB962C8B-B14F-4D97-AF65-F5344CB8AC3E}">
        <p14:creationId xmlns:p14="http://schemas.microsoft.com/office/powerpoint/2010/main" val="88216831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7EF0361-1D99-EE4F-6DA4-F81EA50025E3}"/>
              </a:ext>
            </a:extLst>
          </p:cNvPr>
          <p:cNvSpPr>
            <a:spLocks noGrp="1"/>
          </p:cNvSpPr>
          <p:nvPr>
            <p:ph type="title"/>
          </p:nvPr>
        </p:nvSpPr>
        <p:spPr>
          <a:xfrm>
            <a:off x="677334" y="609599"/>
            <a:ext cx="9304064" cy="4231907"/>
          </a:xfrm>
        </p:spPr>
        <p:txBody>
          <a:bodyPr/>
          <a:lstStyle/>
          <a:p>
            <a:br>
              <a:rPr lang="en-IN" dirty="0"/>
            </a:br>
            <a:br>
              <a:rPr lang="en-IN" dirty="0"/>
            </a:br>
            <a:br>
              <a:rPr lang="en-IN" dirty="0"/>
            </a:br>
            <a:r>
              <a:rPr lang="en-IN" dirty="0"/>
              <a:t>                    </a:t>
            </a:r>
            <a:br>
              <a:rPr lang="en-IN" dirty="0"/>
            </a:br>
            <a:r>
              <a:rPr lang="en-IN" dirty="0"/>
              <a:t>                            </a:t>
            </a:r>
            <a:br>
              <a:rPr lang="en-IN" dirty="0"/>
            </a:br>
            <a:r>
              <a:rPr lang="en-IN" dirty="0"/>
              <a:t>                                 </a:t>
            </a:r>
            <a:r>
              <a:rPr lang="en-IN" sz="6000" dirty="0"/>
              <a:t>THANK YOU</a:t>
            </a:r>
          </a:p>
        </p:txBody>
      </p:sp>
    </p:spTree>
    <p:extLst>
      <p:ext uri="{BB962C8B-B14F-4D97-AF65-F5344CB8AC3E}">
        <p14:creationId xmlns:p14="http://schemas.microsoft.com/office/powerpoint/2010/main" val="41383056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1FF3136-D84D-950F-AAD7-7F21622C3A95}"/>
              </a:ext>
            </a:extLst>
          </p:cNvPr>
          <p:cNvSpPr txBox="1"/>
          <p:nvPr/>
        </p:nvSpPr>
        <p:spPr>
          <a:xfrm>
            <a:off x="1174282" y="827773"/>
            <a:ext cx="7584707" cy="3970318"/>
          </a:xfrm>
          <a:prstGeom prst="rect">
            <a:avLst/>
          </a:prstGeom>
          <a:noFill/>
        </p:spPr>
        <p:txBody>
          <a:bodyPr wrap="square" rtlCol="0">
            <a:spAutoFit/>
          </a:bodyPr>
          <a:lstStyle/>
          <a:p>
            <a:pPr marL="800100" lvl="1" indent="-342900">
              <a:buFont typeface="Wingdings" panose="05000000000000000000" pitchFamily="2" charset="2"/>
              <a:buChar char="q"/>
            </a:pPr>
            <a:r>
              <a:rPr lang="en-IN" sz="2800" dirty="0"/>
              <a:t>We would then implement the data in various modelling structures such as Random Forest, Linear Regression, Decision Tree, Extra Tree Regression.</a:t>
            </a:r>
          </a:p>
          <a:p>
            <a:pPr lvl="1"/>
            <a:endParaRPr lang="en-IN" sz="2800" dirty="0"/>
          </a:p>
          <a:p>
            <a:pPr marL="914400" lvl="1" indent="-457200">
              <a:buFont typeface="Wingdings" panose="05000000000000000000" pitchFamily="2" charset="2"/>
              <a:buChar char="q"/>
            </a:pPr>
            <a:r>
              <a:rPr lang="en-IN" sz="2800" dirty="0"/>
              <a:t>These modelling will then give us the accuracy of prediction and then we could state which model gives us the most optimized and accurate readings.</a:t>
            </a:r>
          </a:p>
        </p:txBody>
      </p:sp>
    </p:spTree>
    <p:extLst>
      <p:ext uri="{BB962C8B-B14F-4D97-AF65-F5344CB8AC3E}">
        <p14:creationId xmlns:p14="http://schemas.microsoft.com/office/powerpoint/2010/main" val="2549254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A244247-5282-7EF1-AF6F-CEE5E14F8E1E}"/>
              </a:ext>
            </a:extLst>
          </p:cNvPr>
          <p:cNvSpPr txBox="1"/>
          <p:nvPr/>
        </p:nvSpPr>
        <p:spPr>
          <a:xfrm>
            <a:off x="712269" y="462013"/>
            <a:ext cx="10924674" cy="4401205"/>
          </a:xfrm>
          <a:prstGeom prst="rect">
            <a:avLst/>
          </a:prstGeom>
          <a:noFill/>
        </p:spPr>
        <p:txBody>
          <a:bodyPr wrap="square" rtlCol="0">
            <a:spAutoFit/>
          </a:bodyPr>
          <a:lstStyle/>
          <a:p>
            <a:r>
              <a:rPr lang="en-IN" sz="2800" b="1" dirty="0"/>
              <a:t>2.INTRODUCTION:</a:t>
            </a:r>
          </a:p>
          <a:p>
            <a:pPr marL="457200" indent="-457200">
              <a:buFont typeface="Wingdings" panose="05000000000000000000" pitchFamily="2" charset="2"/>
              <a:buChar char="q"/>
            </a:pPr>
            <a:r>
              <a:rPr lang="en-IN" sz="2800" dirty="0"/>
              <a:t>Bengaluru is India’s It capital .Most people here are mostly reliant on restaurant food because they don’t have much time to prepare for themselves. It has thus become important to research the demographics of a place with such an enormous demand for restaurants.</a:t>
            </a:r>
          </a:p>
          <a:p>
            <a:pPr marL="457200" indent="-457200">
              <a:buFont typeface="Wingdings" panose="05000000000000000000" pitchFamily="2" charset="2"/>
              <a:buChar char="q"/>
            </a:pPr>
            <a:endParaRPr lang="en-IN" sz="2800" dirty="0"/>
          </a:p>
          <a:p>
            <a:pPr marL="457200" indent="-457200">
              <a:buFont typeface="Wingdings" panose="05000000000000000000" pitchFamily="2" charset="2"/>
              <a:buChar char="q"/>
            </a:pPr>
            <a:r>
              <a:rPr lang="en-IN" sz="2800" dirty="0"/>
              <a:t>The growing number of restaurants and dishes in Bangalore is what attracts me to inspect the data to get some insights ,some interesting facts and figures.</a:t>
            </a:r>
          </a:p>
        </p:txBody>
      </p:sp>
    </p:spTree>
    <p:extLst>
      <p:ext uri="{BB962C8B-B14F-4D97-AF65-F5344CB8AC3E}">
        <p14:creationId xmlns:p14="http://schemas.microsoft.com/office/powerpoint/2010/main" val="1177651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48EDFDD-35BB-AF30-FB34-D434AFB208E5}"/>
              </a:ext>
            </a:extLst>
          </p:cNvPr>
          <p:cNvSpPr txBox="1"/>
          <p:nvPr/>
        </p:nvSpPr>
        <p:spPr>
          <a:xfrm>
            <a:off x="-11559940" y="374325"/>
            <a:ext cx="10732168" cy="369332"/>
          </a:xfrm>
          <a:prstGeom prst="rect">
            <a:avLst/>
          </a:prstGeom>
          <a:noFill/>
          <a:ln>
            <a:solidFill>
              <a:schemeClr val="accent1">
                <a:lumMod val="40000"/>
                <a:lumOff val="60000"/>
              </a:schemeClr>
            </a:solidFill>
          </a:ln>
        </p:spPr>
        <p:txBody>
          <a:bodyPr wrap="square" rtlCol="0">
            <a:spAutoFit/>
          </a:bodyPr>
          <a:lstStyle/>
          <a:p>
            <a:endParaRPr lang="en-IN" dirty="0"/>
          </a:p>
        </p:txBody>
      </p:sp>
      <p:sp>
        <p:nvSpPr>
          <p:cNvPr id="6" name="Rectangle 2">
            <a:extLst>
              <a:ext uri="{FF2B5EF4-FFF2-40B4-BE49-F238E27FC236}">
                <a16:creationId xmlns:a16="http://schemas.microsoft.com/office/drawing/2014/main" id="{201F9972-FB3C-B03D-EC8E-E61909425A82}"/>
              </a:ext>
            </a:extLst>
          </p:cNvPr>
          <p:cNvSpPr>
            <a:spLocks noChangeArrowheads="1"/>
          </p:cNvSpPr>
          <p:nvPr/>
        </p:nvSpPr>
        <p:spPr bwMode="auto">
          <a:xfrm>
            <a:off x="1732548" y="1727315"/>
            <a:ext cx="242374" cy="10598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190440" rIns="91440" bIns="14283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300" b="0" i="0" u="none" strike="noStrike" cap="none" normalizeH="0" baseline="0" dirty="0">
              <a:ln>
                <a:noFill/>
              </a:ln>
              <a:solidFill>
                <a:srgbClr val="1481AB"/>
              </a:solidFill>
              <a:effectLst/>
              <a:latin typeface="Cambria" panose="02040503050406030204" pitchFamily="18"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600" b="0" i="0" u="none" strike="noStrike" cap="none" normalizeH="0" baseline="0" dirty="0">
                <a:ln>
                  <a:noFill/>
                </a:ln>
                <a:solidFill>
                  <a:srgbClr val="444444"/>
                </a:solidFill>
                <a:effectLst/>
                <a:latin typeface="Arial" panose="020B0604020202020204" pitchFamily="34" charset="0"/>
                <a:ea typeface="Calibri" panose="020F0502020204030204" pitchFamily="34" charset="0"/>
                <a:cs typeface="Arial" panose="020B0604020202020204" pitchFamily="34" charset="0"/>
              </a:rPr>
              <a:t>:</a:t>
            </a:r>
            <a:endParaRPr kumimoji="0" lang="en-GB"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0485897B-87A3-8A95-C882-7813B820A2B7}"/>
              </a:ext>
            </a:extLst>
          </p:cNvPr>
          <p:cNvSpPr>
            <a:spLocks noChangeArrowheads="1"/>
          </p:cNvSpPr>
          <p:nvPr/>
        </p:nvSpPr>
        <p:spPr bwMode="auto">
          <a:xfrm>
            <a:off x="5984431" y="1226777"/>
            <a:ext cx="223138"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GB" altLang="en-US" sz="1100" b="0" i="0" u="none" strike="noStrike" cap="none" normalizeH="0" baseline="0" dirty="0">
                <a:ln>
                  <a:noFill/>
                </a:ln>
                <a:solidFill>
                  <a:srgbClr val="444444"/>
                </a:solidFill>
                <a:effectLst/>
                <a:latin typeface="Arial" panose="020B0604020202020204" pitchFamily="34" charset="0"/>
                <a:ea typeface="Calibri" panose="020F0502020204030204" pitchFamily="34" charset="0"/>
                <a:cs typeface="Arial" panose="020B0604020202020204" pitchFamily="34" charset="0"/>
              </a:rPr>
              <a:t>.</a:t>
            </a:r>
            <a:endParaRPr kumimoji="0" lang="en-GB" altLang="en-US" sz="1800" b="0" i="0" u="none" strike="noStrike" cap="none" normalizeH="0" baseline="0" dirty="0">
              <a:ln>
                <a:noFill/>
              </a:ln>
              <a:solidFill>
                <a:schemeClr val="tx1"/>
              </a:solidFill>
              <a:effectLst/>
              <a:latin typeface="Arial" panose="020B0604020202020204" pitchFamily="34" charset="0"/>
            </a:endParaRPr>
          </a:p>
        </p:txBody>
      </p:sp>
      <p:sp>
        <p:nvSpPr>
          <p:cNvPr id="8" name="TextBox 7">
            <a:extLst>
              <a:ext uri="{FF2B5EF4-FFF2-40B4-BE49-F238E27FC236}">
                <a16:creationId xmlns:a16="http://schemas.microsoft.com/office/drawing/2014/main" id="{50F9E986-9E5B-96AB-A1C3-A99B46E1776B}"/>
              </a:ext>
            </a:extLst>
          </p:cNvPr>
          <p:cNvSpPr txBox="1"/>
          <p:nvPr/>
        </p:nvSpPr>
        <p:spPr>
          <a:xfrm>
            <a:off x="546883" y="558991"/>
            <a:ext cx="8893743" cy="4708981"/>
          </a:xfrm>
          <a:prstGeom prst="rect">
            <a:avLst/>
          </a:prstGeom>
          <a:noFill/>
        </p:spPr>
        <p:txBody>
          <a:bodyPr wrap="square" rtlCol="0">
            <a:spAutoFit/>
          </a:bodyPr>
          <a:lstStyle/>
          <a:p>
            <a:r>
              <a:rPr lang="en-IN" sz="2400" b="1" dirty="0"/>
              <a:t>3.Related Works:</a:t>
            </a:r>
          </a:p>
          <a:p>
            <a:endParaRPr lang="en-GB" sz="1800" b="1" u="sng" kern="100" dirty="0">
              <a:solidFill>
                <a:srgbClr val="121212"/>
              </a:solidFill>
              <a:effectLst/>
              <a:latin typeface="Helvetica" panose="020B0604020202020204" pitchFamily="34" charset="0"/>
              <a:ea typeface="Times New Roman" panose="02020603050405020304" pitchFamily="18" charset="0"/>
              <a:cs typeface="Times New Roman" panose="02020603050405020304" pitchFamily="18" charset="0"/>
            </a:endParaRPr>
          </a:p>
          <a:p>
            <a:r>
              <a:rPr lang="en-GB" sz="1800" b="1" u="sng" kern="100" dirty="0">
                <a:solidFill>
                  <a:srgbClr val="121212"/>
                </a:solidFill>
                <a:effectLst/>
                <a:latin typeface="Helvetica" panose="020B0604020202020204" pitchFamily="34" charset="0"/>
                <a:ea typeface="Times New Roman" panose="02020603050405020304" pitchFamily="18" charset="0"/>
                <a:cs typeface="Times New Roman" panose="02020603050405020304" pitchFamily="18" charset="0"/>
              </a:rPr>
              <a:t>Zomato Data Analysis:[1]</a:t>
            </a:r>
          </a:p>
          <a:p>
            <a:endParaRPr lang="en-GB" b="1" u="sng" kern="100" dirty="0">
              <a:solidFill>
                <a:srgbClr val="121212"/>
              </a:solidFill>
              <a:latin typeface="Helvetica" panose="020B0604020202020204" pitchFamily="34" charset="0"/>
              <a:ea typeface="Times New Roman" panose="02020603050405020304" pitchFamily="18" charset="0"/>
              <a:cs typeface="Times New Roman" panose="02020603050405020304" pitchFamily="18" charset="0"/>
            </a:endParaRPr>
          </a:p>
          <a:p>
            <a:r>
              <a:rPr lang="en-GB" sz="1800" kern="100" dirty="0">
                <a:effectLst/>
                <a:latin typeface="Calibri" panose="020F0502020204030204" pitchFamily="34" charset="0"/>
                <a:ea typeface="Calibri" panose="020F0502020204030204" pitchFamily="34" charset="0"/>
                <a:cs typeface="Times New Roman" panose="02020603050405020304" pitchFamily="18" charset="0"/>
              </a:rPr>
              <a:t>Methodology:</a:t>
            </a:r>
            <a:r>
              <a:rPr lang="en-GB" sz="1800" kern="100" dirty="0">
                <a:solidFill>
                  <a:srgbClr val="444444"/>
                </a:solidFill>
                <a:effectLst/>
                <a:latin typeface="Arial" panose="020B0604020202020204" pitchFamily="34" charset="0"/>
                <a:ea typeface="Calibri" panose="020F0502020204030204" pitchFamily="34" charset="0"/>
                <a:cs typeface="Times New Roman" panose="02020603050405020304" pitchFamily="18" charset="0"/>
              </a:rPr>
              <a:t> Detailed analysis of this data set composed of data cleaning , data pre-processing so that we get a proper data set to work upon. After this we are checking for various relationships between various columns so that we get to know the answers of various questions like top 10 restaurants with highest rating for particular food </a:t>
            </a:r>
            <a:r>
              <a:rPr lang="en-GB" sz="1800" kern="100" dirty="0" err="1">
                <a:solidFill>
                  <a:srgbClr val="444444"/>
                </a:solidFill>
                <a:effectLst/>
                <a:latin typeface="Arial" panose="020B0604020202020204" pitchFamily="34" charset="0"/>
                <a:ea typeface="Calibri" panose="020F0502020204030204" pitchFamily="34" charset="0"/>
                <a:cs typeface="Times New Roman" panose="02020603050405020304" pitchFamily="18" charset="0"/>
              </a:rPr>
              <a:t>etc.Then</a:t>
            </a:r>
            <a:r>
              <a:rPr lang="en-GB" sz="1800" kern="100" dirty="0">
                <a:solidFill>
                  <a:srgbClr val="444444"/>
                </a:solidFill>
                <a:effectLst/>
                <a:latin typeface="Arial" panose="020B0604020202020204" pitchFamily="34" charset="0"/>
                <a:ea typeface="Calibri" panose="020F0502020204030204" pitchFamily="34" charset="0"/>
                <a:cs typeface="Times New Roman" panose="02020603050405020304" pitchFamily="18" charset="0"/>
              </a:rPr>
              <a:t> after getting various results we </a:t>
            </a:r>
            <a:r>
              <a:rPr lang="en-GB" sz="1800" kern="100" dirty="0" err="1">
                <a:solidFill>
                  <a:srgbClr val="444444"/>
                </a:solidFill>
                <a:effectLst/>
                <a:latin typeface="Arial" panose="020B0604020202020204" pitchFamily="34" charset="0"/>
                <a:ea typeface="Calibri" panose="020F0502020204030204" pitchFamily="34" charset="0"/>
                <a:cs typeface="Times New Roman" panose="02020603050405020304" pitchFamily="18" charset="0"/>
              </a:rPr>
              <a:t>analyze</a:t>
            </a:r>
            <a:r>
              <a:rPr lang="en-GB" sz="1800" kern="100" dirty="0">
                <a:solidFill>
                  <a:srgbClr val="444444"/>
                </a:solidFill>
                <a:effectLst/>
                <a:latin typeface="Arial" panose="020B0604020202020204" pitchFamily="34" charset="0"/>
                <a:ea typeface="Calibri" panose="020F0502020204030204" pitchFamily="34" charset="0"/>
                <a:cs typeface="Times New Roman" panose="02020603050405020304" pitchFamily="18" charset="0"/>
              </a:rPr>
              <a:t> those results and get to know how one column become an affecting factor for other.</a:t>
            </a:r>
          </a:p>
          <a:p>
            <a:endParaRPr lang="en-GB" sz="1800" kern="100" dirty="0">
              <a:solidFill>
                <a:srgbClr val="444444"/>
              </a:solidFill>
              <a:effectLst/>
              <a:latin typeface="Arial" panose="020B0604020202020204" pitchFamily="34" charset="0"/>
              <a:ea typeface="Calibri" panose="020F0502020204030204" pitchFamily="34" charset="0"/>
              <a:cs typeface="Times New Roman" panose="02020603050405020304" pitchFamily="18" charset="0"/>
            </a:endParaRPr>
          </a:p>
          <a:p>
            <a:endParaRPr lang="en-GB" kern="100" dirty="0">
              <a:solidFill>
                <a:srgbClr val="444444"/>
              </a:solidFill>
              <a:latin typeface="Arial" panose="020B0604020202020204" pitchFamily="34" charset="0"/>
              <a:ea typeface="Calibri" panose="020F0502020204030204" pitchFamily="34" charset="0"/>
              <a:cs typeface="Times New Roman" panose="02020603050405020304" pitchFamily="18" charset="0"/>
            </a:endParaRPr>
          </a:p>
          <a:p>
            <a:endParaRPr lang="en-GB" kern="100" dirty="0">
              <a:solidFill>
                <a:srgbClr val="444444"/>
              </a:solidFill>
              <a:latin typeface="Arial" panose="020B0604020202020204" pitchFamily="34" charset="0"/>
              <a:ea typeface="Calibri" panose="020F0502020204030204" pitchFamily="34" charset="0"/>
              <a:cs typeface="Times New Roman" panose="02020603050405020304" pitchFamily="18" charset="0"/>
            </a:endParaRPr>
          </a:p>
          <a:p>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b="1" kern="100" dirty="0">
              <a:solidFill>
                <a:srgbClr val="1481AB"/>
              </a:solidFill>
              <a:effectLst/>
              <a:latin typeface="Cambria" panose="02040503050406030204" pitchFamily="18" charset="0"/>
              <a:ea typeface="Times New Roman" panose="02020603050405020304" pitchFamily="18" charset="0"/>
              <a:cs typeface="Times New Roman" panose="02020603050405020304" pitchFamily="18" charset="0"/>
            </a:endParaRPr>
          </a:p>
          <a:p>
            <a:endParaRPr lang="en-IN" sz="2400" b="1" dirty="0"/>
          </a:p>
        </p:txBody>
      </p:sp>
      <p:pic>
        <p:nvPicPr>
          <p:cNvPr id="15" name="Picture 14">
            <a:extLst>
              <a:ext uri="{FF2B5EF4-FFF2-40B4-BE49-F238E27FC236}">
                <a16:creationId xmlns:a16="http://schemas.microsoft.com/office/drawing/2014/main" id="{2D9DDCA0-5626-1A1F-BC5C-465E0A28D403}"/>
              </a:ext>
            </a:extLst>
          </p:cNvPr>
          <p:cNvPicPr>
            <a:picLocks noChangeAspect="1"/>
          </p:cNvPicPr>
          <p:nvPr/>
        </p:nvPicPr>
        <p:blipFill rotWithShape="1">
          <a:blip r:embed="rId2"/>
          <a:srcRect l="15158" t="40640" r="10710" b="21703"/>
          <a:stretch/>
        </p:blipFill>
        <p:spPr>
          <a:xfrm>
            <a:off x="596767" y="3782728"/>
            <a:ext cx="10029524" cy="3075272"/>
          </a:xfrm>
          <a:prstGeom prst="rect">
            <a:avLst/>
          </a:prstGeom>
        </p:spPr>
      </p:pic>
    </p:spTree>
    <p:extLst>
      <p:ext uri="{BB962C8B-B14F-4D97-AF65-F5344CB8AC3E}">
        <p14:creationId xmlns:p14="http://schemas.microsoft.com/office/powerpoint/2010/main" val="1714407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5C35B3-0AA2-908B-2922-CF6DD2355EEB}"/>
              </a:ext>
            </a:extLst>
          </p:cNvPr>
          <p:cNvSpPr txBox="1"/>
          <p:nvPr/>
        </p:nvSpPr>
        <p:spPr>
          <a:xfrm>
            <a:off x="587142" y="628233"/>
            <a:ext cx="10019899" cy="4154984"/>
          </a:xfrm>
          <a:prstGeom prst="rect">
            <a:avLst/>
          </a:prstGeom>
          <a:noFill/>
        </p:spPr>
        <p:txBody>
          <a:bodyPr wrap="square" rtlCol="0">
            <a:spAutoFit/>
          </a:bodyPr>
          <a:lstStyle/>
          <a:p>
            <a:r>
              <a:rPr lang="en-GB" sz="2800" b="1" u="sng" kern="100" dirty="0">
                <a:effectLst/>
                <a:latin typeface="Calibri" panose="020F0502020204030204" pitchFamily="34" charset="0"/>
                <a:ea typeface="Calibri" panose="020F0502020204030204" pitchFamily="34" charset="0"/>
                <a:cs typeface="Times New Roman" panose="02020603050405020304" pitchFamily="18" charset="0"/>
              </a:rPr>
              <a:t>"Comparative Analysis Of Zomato &amp; Swiggy Based on Consumer Perception":[2]</a:t>
            </a:r>
          </a:p>
          <a:p>
            <a:endParaRPr lang="en-GB" u="sng" kern="100" dirty="0">
              <a:latin typeface="Calibri" panose="020F0502020204030204" pitchFamily="34" charset="0"/>
              <a:ea typeface="Calibri" panose="020F0502020204030204" pitchFamily="34" charset="0"/>
              <a:cs typeface="Times New Roman" panose="02020603050405020304" pitchFamily="18" charset="0"/>
            </a:endParaRPr>
          </a:p>
          <a:p>
            <a:r>
              <a:rPr lang="en-GB" sz="2800" dirty="0">
                <a:effectLst/>
                <a:latin typeface="Calibri" panose="020F0502020204030204" pitchFamily="34" charset="0"/>
                <a:ea typeface="Calibri" panose="020F0502020204030204" pitchFamily="34" charset="0"/>
                <a:cs typeface="Times New Roman" panose="02020603050405020304" pitchFamily="18" charset="0"/>
              </a:rPr>
              <a:t>Methodology: </a:t>
            </a:r>
            <a:r>
              <a:rPr lang="en-GB" dirty="0">
                <a:effectLst/>
                <a:latin typeface="Calibri" panose="020F0502020204030204" pitchFamily="34" charset="0"/>
                <a:ea typeface="Calibri" panose="020F0502020204030204" pitchFamily="34" charset="0"/>
                <a:cs typeface="Times New Roman" panose="02020603050405020304" pitchFamily="18" charset="0"/>
              </a:rPr>
              <a:t>The objective of the research is to determine the current best online food delivery company among Zomato &amp; Swiggy from the lens of Indian consumers based on the described 8 factors.</a:t>
            </a:r>
          </a:p>
          <a:p>
            <a:r>
              <a:rPr lang="en-GB" dirty="0">
                <a:latin typeface="Calibri" panose="020F0502020204030204" pitchFamily="34" charset="0"/>
                <a:ea typeface="Calibri" panose="020F0502020204030204" pitchFamily="34" charset="0"/>
                <a:cs typeface="Times New Roman" panose="02020603050405020304" pitchFamily="18" charset="0"/>
              </a:rPr>
              <a:t>Here a questionnaire has been prepared.</a:t>
            </a:r>
            <a:r>
              <a:rPr lang="en-GB" dirty="0">
                <a:effectLst/>
                <a:latin typeface="Calibri" panose="020F0502020204030204" pitchFamily="34" charset="0"/>
                <a:ea typeface="Calibri" panose="020F0502020204030204" pitchFamily="34" charset="0"/>
                <a:cs typeface="Times New Roman" panose="02020603050405020304" pitchFamily="18" charset="0"/>
              </a:rPr>
              <a:t> </a:t>
            </a:r>
          </a:p>
          <a:p>
            <a:endParaRPr lang="en-GB" dirty="0">
              <a:latin typeface="Calibri" panose="020F0502020204030204" pitchFamily="34" charset="0"/>
              <a:ea typeface="Calibri" panose="020F0502020204030204" pitchFamily="34" charset="0"/>
              <a:cs typeface="Times New Roman" panose="02020603050405020304" pitchFamily="18" charset="0"/>
            </a:endParaRPr>
          </a:p>
          <a:p>
            <a:r>
              <a:rPr lang="en-GB" dirty="0">
                <a:effectLst/>
                <a:latin typeface="Calibri" panose="020F0502020204030204" pitchFamily="34" charset="0"/>
                <a:ea typeface="Calibri" panose="020F0502020204030204" pitchFamily="34" charset="0"/>
                <a:cs typeface="Times New Roman" panose="02020603050405020304" pitchFamily="18" charset="0"/>
              </a:rPr>
              <a:t>These questions will be based on the 8 decision influencing factors that are {Perceived Service Quality, Proper Flow Of Communication By The Delivery Person, Wide Range Of Options, On Time Delivery , Fresh, Well Cooked &amp; Well Packaged Food, Price and Discounts Offered, Real Time Tracking of Delivery, Online Promotions &amp; Advertisements} wherein for each factor the respondent will have to choose which 11 company according to them is better in that particular factor .</a:t>
            </a:r>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9897655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837</TotalTime>
  <Words>3318</Words>
  <Application>Microsoft Office PowerPoint</Application>
  <PresentationFormat>Widescreen</PresentationFormat>
  <Paragraphs>219</Paragraphs>
  <Slides>50</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50</vt:i4>
      </vt:variant>
    </vt:vector>
  </HeadingPairs>
  <TitlesOfParts>
    <vt:vector size="64" baseType="lpstr">
      <vt:lpstr>Arial Unicode MS</vt:lpstr>
      <vt:lpstr>Arial</vt:lpstr>
      <vt:lpstr>Calibri</vt:lpstr>
      <vt:lpstr>Cambria</vt:lpstr>
      <vt:lpstr>Courier New</vt:lpstr>
      <vt:lpstr>Helvetica</vt:lpstr>
      <vt:lpstr>Helvetica Neue</vt:lpstr>
      <vt:lpstr>Segoe UI</vt:lpstr>
      <vt:lpstr>Symbol</vt:lpstr>
      <vt:lpstr>Times New Roman</vt:lpstr>
      <vt:lpstr>Trebuchet MS</vt:lpstr>
      <vt:lpstr>Wingdings</vt:lpstr>
      <vt:lpstr>Wingdings 3</vt:lpstr>
      <vt:lpstr>Facet</vt:lpstr>
      <vt:lpstr>PowerPoint Presentation</vt:lpstr>
      <vt:lpstr>PowerPoint Presentation</vt:lpstr>
      <vt:lpstr>Table Of Contents: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ACKNOWLEDGEMENT: I,Soumyadip China, would like to express my sincere thanks and gratitude to Sri Debasis Sardar for letting me work on this project .I am very grateful to him for his continuous support and guidance in  Completing this project. I am thankful to all the professors of the Department of Computer Science, RKMRC as well .I was able to successfully complete this project with the help of their guidance and support. Finally ,I want to thank all my friends as well. </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12</cp:revision>
  <dcterms:created xsi:type="dcterms:W3CDTF">2023-03-29T13:45:21Z</dcterms:created>
  <dcterms:modified xsi:type="dcterms:W3CDTF">2023-05-27T07:05:32Z</dcterms:modified>
</cp:coreProperties>
</file>

<file path=docProps/thumbnail.jpeg>
</file>